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310" r:id="rId2"/>
    <p:sldId id="257" r:id="rId3"/>
    <p:sldId id="309" r:id="rId4"/>
    <p:sldId id="288" r:id="rId5"/>
    <p:sldId id="258" r:id="rId6"/>
    <p:sldId id="291" r:id="rId7"/>
    <p:sldId id="285" r:id="rId8"/>
    <p:sldId id="286" r:id="rId9"/>
    <p:sldId id="289" r:id="rId10"/>
    <p:sldId id="290" r:id="rId11"/>
    <p:sldId id="311" r:id="rId12"/>
    <p:sldId id="308" r:id="rId13"/>
    <p:sldId id="256" r:id="rId14"/>
    <p:sldId id="312" r:id="rId15"/>
    <p:sldId id="313" r:id="rId16"/>
    <p:sldId id="307" r:id="rId17"/>
    <p:sldId id="305" r:id="rId18"/>
    <p:sldId id="306" r:id="rId19"/>
    <p:sldId id="292" r:id="rId20"/>
    <p:sldId id="293" r:id="rId21"/>
    <p:sldId id="294" r:id="rId22"/>
    <p:sldId id="295" r:id="rId23"/>
    <p:sldId id="296" r:id="rId24"/>
    <p:sldId id="297" r:id="rId25"/>
    <p:sldId id="304" r:id="rId26"/>
    <p:sldId id="299" r:id="rId27"/>
    <p:sldId id="262" r:id="rId28"/>
    <p:sldId id="261" r:id="rId29"/>
    <p:sldId id="263" r:id="rId30"/>
    <p:sldId id="259" r:id="rId31"/>
    <p:sldId id="260" r:id="rId3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963"/>
  </p:normalViewPr>
  <p:slideViewPr>
    <p:cSldViewPr snapToGrid="0" snapToObjects="1">
      <p:cViewPr varScale="1">
        <p:scale>
          <a:sx n="163" d="100"/>
          <a:sy n="163" d="100"/>
        </p:scale>
        <p:origin x="174" y="12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3DF39-394C-AE49-8CCD-44A842C44F6E}" type="datetimeFigureOut">
              <a:rPr lang="de-DE" smtClean="0"/>
              <a:t>08.12.2023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9AD5E-4342-BC4D-A1A6-8E5184E31D71}" type="slidenum">
              <a:rPr lang="de-DE" smtClean="0"/>
              <a:t>‹Nr.›</a:t>
            </a:fld>
            <a:endParaRPr lang="de-DE"/>
          </a:p>
        </p:txBody>
      </p:sp>
    </p:spTree>
    <p:extLst>
      <p:ext uri="{BB962C8B-B14F-4D97-AF65-F5344CB8AC3E}">
        <p14:creationId xmlns:p14="http://schemas.microsoft.com/office/powerpoint/2010/main" val="38475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099b9f17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099b9f1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e8a7a50_0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1e8a7a50_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500864d0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500864d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500864d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500864d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500864d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500864d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500864d0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e500864d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e8a7a50_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1e8a7a50_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e8a7a50_0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1e8a7a50_0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500864d0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500864d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e8a7a50_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e8a7a50_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500864d0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500864d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e500864d0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e500864d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500864d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500864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500864d0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500864d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695A16-E186-0C44-A045-C074FF8B75D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A8520D2-4F67-0448-B56D-332BE9C1B0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AA4F46F1-53CB-DE4C-8D7B-4C8D5D87A71B}"/>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388AEC66-AA7D-7E48-B5B3-1443D5F4C0E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486080-599B-6F4B-A4CE-E24820FBC590}"/>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00222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A630C5-8A1D-7941-A8CC-50F93DA5E96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6AE26510-2564-3C47-9FD2-A25E8FAA326D}"/>
              </a:ext>
            </a:extLst>
          </p:cNvPr>
          <p:cNvSpPr>
            <a:spLocks noGrp="1"/>
          </p:cNvSpPr>
          <p:nvPr>
            <p:ph type="body" orient="vert" idx="1"/>
          </p:nvPr>
        </p:nvSpPr>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ADA4F800-58E9-B742-A91A-1A04C1B55769}"/>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3479EF1B-2C63-6141-87BB-C76A739F209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2EDDBD-B279-BD44-B09D-0F8127D349D0}"/>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107413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80A5563-5F3A-1648-A237-413D4E253303}"/>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60C243F5-28F6-4D41-BE5A-450FA7689DD8}"/>
              </a:ext>
            </a:extLst>
          </p:cNvPr>
          <p:cNvSpPr>
            <a:spLocks noGrp="1"/>
          </p:cNvSpPr>
          <p:nvPr>
            <p:ph type="body" orient="vert" idx="1"/>
          </p:nvPr>
        </p:nvSpPr>
        <p:spPr>
          <a:xfrm>
            <a:off x="838200" y="365125"/>
            <a:ext cx="7734300" cy="5811838"/>
          </a:xfrm>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2FE66B0C-99DB-EB47-8403-035EF1B90C56}"/>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10536D0B-F043-4041-B022-9270E39336A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C161020-48BB-014B-AD86-DA2363E18C41}"/>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820493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34" name="Google Shape;34;p10"/>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cxnSp>
        <p:nvCxnSpPr>
          <p:cNvPr id="35" name="Google Shape;35;p10"/>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Tree>
    <p:extLst>
      <p:ext uri="{BB962C8B-B14F-4D97-AF65-F5344CB8AC3E}">
        <p14:creationId xmlns:p14="http://schemas.microsoft.com/office/powerpoint/2010/main" val="4259290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3A89A1-1766-D344-AE9B-9355A9DBE29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086661F-229C-8946-8CB3-02865C19F95B}"/>
              </a:ext>
            </a:extLst>
          </p:cNvPr>
          <p:cNvSpPr>
            <a:spLocks noGrp="1"/>
          </p:cNvSpPr>
          <p:nvPr>
            <p:ph idx="1"/>
          </p:nvPr>
        </p:nvSpPr>
        <p:spPr/>
        <p:txBody>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B6EEA7EB-F86D-F247-8D76-ADDE90EED947}"/>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6F563577-8260-8A44-A2C4-6848E25D14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9383F7A-4625-E144-89F1-658EF6E57A10}"/>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27839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2CA09-177F-6444-9D1F-39659061C94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8EF0FF13-9D5B-2846-91EF-84422BEE18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9FF14056-26AD-0042-BFE1-3C88D6BA4EEE}"/>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E376F647-3053-C742-A4FE-E25BD4C429F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6DEEC84-5E63-1040-9BFB-1205D40490E7}"/>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13287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0293C-09C6-2645-B95B-E07E6C92EE6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105AFFF-E947-6941-A65F-7E5A13D1A6A5}"/>
              </a:ext>
            </a:extLst>
          </p:cNvPr>
          <p:cNvSpPr>
            <a:spLocks noGrp="1"/>
          </p:cNvSpPr>
          <p:nvPr>
            <p:ph sz="half" idx="1"/>
          </p:nvPr>
        </p:nvSpPr>
        <p:spPr>
          <a:xfrm>
            <a:off x="838200" y="1825625"/>
            <a:ext cx="5181600" cy="4351338"/>
          </a:xfrm>
        </p:spPr>
        <p:txBody>
          <a:body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4BC263F3-5A97-C54F-AAFE-48CA77819E03}"/>
              </a:ext>
            </a:extLst>
          </p:cNvPr>
          <p:cNvSpPr>
            <a:spLocks noGrp="1"/>
          </p:cNvSpPr>
          <p:nvPr>
            <p:ph sz="half" idx="2"/>
          </p:nvPr>
        </p:nvSpPr>
        <p:spPr>
          <a:xfrm>
            <a:off x="6172200" y="1825625"/>
            <a:ext cx="5181600" cy="4351338"/>
          </a:xfrm>
        </p:spPr>
        <p:txBody>
          <a:body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F7B0A108-52B8-A540-931D-0215B6D24AE0}"/>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6" name="Fußzeilenplatzhalter 5">
            <a:extLst>
              <a:ext uri="{FF2B5EF4-FFF2-40B4-BE49-F238E27FC236}">
                <a16:creationId xmlns:a16="http://schemas.microsoft.com/office/drawing/2014/main" id="{37FE3995-CCB9-F743-9780-062A60745E9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B331FB6-9EA6-644E-8A35-64F126D0B749}"/>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196735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D12B4A-DE3F-DE4D-906C-379265BF673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D4C0EAA-A476-4445-A332-1021B5F8B9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D755D978-780B-4542-A72D-6B3FEE27A681}"/>
              </a:ext>
            </a:extLst>
          </p:cNvPr>
          <p:cNvSpPr>
            <a:spLocks noGrp="1"/>
          </p:cNvSpPr>
          <p:nvPr>
            <p:ph sz="half" idx="2"/>
          </p:nvPr>
        </p:nvSpPr>
        <p:spPr>
          <a:xfrm>
            <a:off x="839788" y="2505075"/>
            <a:ext cx="5157787" cy="3684588"/>
          </a:xfrm>
        </p:spPr>
        <p:txBody>
          <a:bodyPr/>
          <a:lstStyle/>
          <a:p>
            <a:r>
              <a:rPr lang="de-DE"/>
              <a:t>Mastertextformat bearbeiten
Zweite Ebene
Dritte Ebene
Vierte Ebene
Fünfte Ebene</a:t>
            </a:r>
          </a:p>
        </p:txBody>
      </p:sp>
      <p:sp>
        <p:nvSpPr>
          <p:cNvPr id="5" name="Textplatzhalter 4">
            <a:extLst>
              <a:ext uri="{FF2B5EF4-FFF2-40B4-BE49-F238E27FC236}">
                <a16:creationId xmlns:a16="http://schemas.microsoft.com/office/drawing/2014/main" id="{F245E1C5-F38D-3A40-8044-D728BAFB86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6" name="Inhaltsplatzhalter 5">
            <a:extLst>
              <a:ext uri="{FF2B5EF4-FFF2-40B4-BE49-F238E27FC236}">
                <a16:creationId xmlns:a16="http://schemas.microsoft.com/office/drawing/2014/main" id="{C2F52260-FB40-3D42-AC6C-746E384FFC22}"/>
              </a:ext>
            </a:extLst>
          </p:cNvPr>
          <p:cNvSpPr>
            <a:spLocks noGrp="1"/>
          </p:cNvSpPr>
          <p:nvPr>
            <p:ph sz="quarter" idx="4"/>
          </p:nvPr>
        </p:nvSpPr>
        <p:spPr>
          <a:xfrm>
            <a:off x="6172200" y="2505075"/>
            <a:ext cx="5183188" cy="3684588"/>
          </a:xfrm>
        </p:spPr>
        <p:txBody>
          <a:bodyPr/>
          <a:lstStyle/>
          <a:p>
            <a:r>
              <a:rPr lang="de-DE"/>
              <a:t>Mastertextformat bearbeiten
Zweite Ebene
Dritte Ebene
Vierte Ebene
Fünfte Ebene</a:t>
            </a:r>
          </a:p>
        </p:txBody>
      </p:sp>
      <p:sp>
        <p:nvSpPr>
          <p:cNvPr id="7" name="Datumsplatzhalter 6">
            <a:extLst>
              <a:ext uri="{FF2B5EF4-FFF2-40B4-BE49-F238E27FC236}">
                <a16:creationId xmlns:a16="http://schemas.microsoft.com/office/drawing/2014/main" id="{883A3233-6A4A-184D-B26F-69604A7FC6A5}"/>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8" name="Fußzeilenplatzhalter 7">
            <a:extLst>
              <a:ext uri="{FF2B5EF4-FFF2-40B4-BE49-F238E27FC236}">
                <a16:creationId xmlns:a16="http://schemas.microsoft.com/office/drawing/2014/main" id="{2AE86D47-6FC3-414C-B660-7C3BABB4AEA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EF0A2A23-08AD-6944-A1FB-8E7EB140C2FE}"/>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93760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CCE6DB-712C-E842-A08D-26E89EAF441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5810903D-2DBF-9A45-A4F7-B343C0D77BA2}"/>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4" name="Fußzeilenplatzhalter 3">
            <a:extLst>
              <a:ext uri="{FF2B5EF4-FFF2-40B4-BE49-F238E27FC236}">
                <a16:creationId xmlns:a16="http://schemas.microsoft.com/office/drawing/2014/main" id="{00D959BF-54BA-4D4F-8A55-DB51B6957C07}"/>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E008A1A-0F02-634C-A6C9-23E88D576BA3}"/>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177286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1234D1E-7080-E04D-9409-E16445ED12DF}"/>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3" name="Fußzeilenplatzhalter 2">
            <a:extLst>
              <a:ext uri="{FF2B5EF4-FFF2-40B4-BE49-F238E27FC236}">
                <a16:creationId xmlns:a16="http://schemas.microsoft.com/office/drawing/2014/main" id="{AC678E02-FE33-8B45-B3FE-FF043EE4FB0A}"/>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A9A5FD8-2624-C741-BE79-C56BEF22A0C8}"/>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42242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FB6B1F-087B-C149-AF11-97D6BCE995E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58873B6-1808-3047-A2AC-D984457AF7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de-DE"/>
              <a:t>Mastertextformat bearbeiten
Zweite Ebene
Dritte Ebene
Vierte Ebene
Fünfte Ebene</a:t>
            </a:r>
          </a:p>
        </p:txBody>
      </p:sp>
      <p:sp>
        <p:nvSpPr>
          <p:cNvPr id="4" name="Textplatzhalter 3">
            <a:extLst>
              <a:ext uri="{FF2B5EF4-FFF2-40B4-BE49-F238E27FC236}">
                <a16:creationId xmlns:a16="http://schemas.microsoft.com/office/drawing/2014/main" id="{57B44890-AC27-B943-BF45-F41662D23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617045E3-5AE5-6B4C-90AC-025C0ACE1243}"/>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6" name="Fußzeilenplatzhalter 5">
            <a:extLst>
              <a:ext uri="{FF2B5EF4-FFF2-40B4-BE49-F238E27FC236}">
                <a16:creationId xmlns:a16="http://schemas.microsoft.com/office/drawing/2014/main" id="{B3BD1F4D-A119-FB47-9B61-DDB45678FF3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6BDEAB9-F3D5-AF46-8891-D4A07FBFABC2}"/>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88525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0AC4F7-E414-F34B-83A9-15407C107EF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F04E87F-DD46-5948-AFC7-922AA9C01E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BA9DE92-00F9-E041-8501-8BA275D1D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75E9F63C-14FA-AD47-82F1-5A359A0C3E3E}"/>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6" name="Fußzeilenplatzhalter 5">
            <a:extLst>
              <a:ext uri="{FF2B5EF4-FFF2-40B4-BE49-F238E27FC236}">
                <a16:creationId xmlns:a16="http://schemas.microsoft.com/office/drawing/2014/main" id="{731BBE99-D2F1-F74C-870E-12939E4604E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EFAE347-5244-6B49-82BA-613AA7623773}"/>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070772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5BBDCD-4E8D-F748-B1DF-8B41D2297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BCA0975-3CE9-D944-A427-0A1BBB8731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6264B87D-03F0-844C-86B0-73985A07DB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C3FCA48E-ED5B-DE4E-81B5-A8E48E965B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B23647BF-94A8-4A43-A2A0-725097FB2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69667-D21A-E74A-8F94-A611B446337F}" type="slidenum">
              <a:rPr lang="de-DE" smtClean="0"/>
              <a:t>‹Nr.›</a:t>
            </a:fld>
            <a:endParaRPr lang="de-DE"/>
          </a:p>
        </p:txBody>
      </p:sp>
    </p:spTree>
    <p:extLst>
      <p:ext uri="{BB962C8B-B14F-4D97-AF65-F5344CB8AC3E}">
        <p14:creationId xmlns:p14="http://schemas.microsoft.com/office/powerpoint/2010/main" val="1681531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flexikon.doccheck.com/de/Kohlendioxidtransport" TargetMode="External"/><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analog.com/en/technical-articles/guidelines-to-enhancing-the-heartrate-monitoring-performance-of-biosensing-wearable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de.wikipedia.org/wiki/Meth%C3%A4moglobin#cite_note-2" TargetMode="External"/><Relationship Id="rId3" Type="http://schemas.openxmlformats.org/officeDocument/2006/relationships/hyperlink" Target="https://de.wikipedia.org/wiki/Erythrozyt" TargetMode="External"/><Relationship Id="rId7" Type="http://schemas.openxmlformats.org/officeDocument/2006/relationships/hyperlink" Target="https://de.wikipedia.org/wiki/Meth%C3%A4moglobin#cite_note-1" TargetMode="External"/><Relationship Id="rId2" Type="http://schemas.openxmlformats.org/officeDocument/2006/relationships/hyperlink" Target="https://de.wikipedia.org/wiki/H%C3%A4moglobin" TargetMode="External"/><Relationship Id="rId1" Type="http://schemas.openxmlformats.org/officeDocument/2006/relationships/slideLayout" Target="../slideLayouts/slideLayout2.xml"/><Relationship Id="rId6" Type="http://schemas.openxmlformats.org/officeDocument/2006/relationships/hyperlink" Target="https://de.wikipedia.org/wiki/Autooxidation" TargetMode="External"/><Relationship Id="rId5" Type="http://schemas.openxmlformats.org/officeDocument/2006/relationships/hyperlink" Target="https://de.wikipedia.org/wiki/Oxidation" TargetMode="External"/><Relationship Id="rId4" Type="http://schemas.openxmlformats.org/officeDocument/2006/relationships/hyperlink" Target="https://de.wikipedia.org/wiki/Eis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7888A-C85A-1890-A4F1-B29CAAB13814}"/>
              </a:ext>
            </a:extLst>
          </p:cNvPr>
          <p:cNvSpPr>
            <a:spLocks noGrp="1"/>
          </p:cNvSpPr>
          <p:nvPr>
            <p:ph type="ctrTitle"/>
          </p:nvPr>
        </p:nvSpPr>
        <p:spPr/>
        <p:txBody>
          <a:bodyPr/>
          <a:lstStyle/>
          <a:p>
            <a:r>
              <a:rPr lang="de-DE" dirty="0"/>
              <a:t>Pulsoxymetrie</a:t>
            </a:r>
          </a:p>
        </p:txBody>
      </p:sp>
    </p:spTree>
    <p:extLst>
      <p:ext uri="{BB962C8B-B14F-4D97-AF65-F5344CB8AC3E}">
        <p14:creationId xmlns:p14="http://schemas.microsoft.com/office/powerpoint/2010/main" val="4147545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9"/>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71" name="Google Shape;271;p49"/>
          <p:cNvPicPr preferRelativeResize="0"/>
          <p:nvPr/>
        </p:nvPicPr>
        <p:blipFill>
          <a:blip r:embed="rId3">
            <a:alphaModFix/>
          </a:blip>
          <a:stretch>
            <a:fillRect/>
          </a:stretch>
        </p:blipFill>
        <p:spPr>
          <a:xfrm>
            <a:off x="2592867" y="1772533"/>
            <a:ext cx="7212000" cy="456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uppieren 63">
            <a:extLst>
              <a:ext uri="{FF2B5EF4-FFF2-40B4-BE49-F238E27FC236}">
                <a16:creationId xmlns:a16="http://schemas.microsoft.com/office/drawing/2014/main" id="{3158DB75-81CB-6C40-8528-2592CFAE2D6B}"/>
              </a:ext>
            </a:extLst>
          </p:cNvPr>
          <p:cNvGrpSpPr/>
          <p:nvPr/>
        </p:nvGrpSpPr>
        <p:grpSpPr>
          <a:xfrm>
            <a:off x="0" y="991702"/>
            <a:ext cx="8585200" cy="5067300"/>
            <a:chOff x="0" y="240408"/>
            <a:chExt cx="8585200" cy="5067300"/>
          </a:xfrm>
        </p:grpSpPr>
        <p:pic>
          <p:nvPicPr>
            <p:cNvPr id="4" name="Grafik 3">
              <a:extLst>
                <a:ext uri="{FF2B5EF4-FFF2-40B4-BE49-F238E27FC236}">
                  <a16:creationId xmlns:a16="http://schemas.microsoft.com/office/drawing/2014/main" id="{62827C41-9604-EA4D-A0E0-86D00C94FDB5}"/>
                </a:ext>
              </a:extLst>
            </p:cNvPr>
            <p:cNvPicPr>
              <a:picLocks noChangeAspect="1"/>
            </p:cNvPicPr>
            <p:nvPr/>
          </p:nvPicPr>
          <p:blipFill>
            <a:blip r:embed="rId2"/>
            <a:stretch>
              <a:fillRect/>
            </a:stretch>
          </p:blipFill>
          <p:spPr>
            <a:xfrm>
              <a:off x="0" y="240408"/>
              <a:ext cx="8585200" cy="5067300"/>
            </a:xfrm>
            <a:prstGeom prst="rect">
              <a:avLst/>
            </a:prstGeom>
          </p:spPr>
        </p:pic>
        <p:cxnSp>
          <p:nvCxnSpPr>
            <p:cNvPr id="7" name="Gerade Verbindung 6">
              <a:extLst>
                <a:ext uri="{FF2B5EF4-FFF2-40B4-BE49-F238E27FC236}">
                  <a16:creationId xmlns:a16="http://schemas.microsoft.com/office/drawing/2014/main" id="{79642E9D-BCA5-944B-857B-521E7605A901}"/>
                </a:ext>
              </a:extLst>
            </p:cNvPr>
            <p:cNvCxnSpPr>
              <a:cxnSpLocks/>
            </p:cNvCxnSpPr>
            <p:nvPr/>
          </p:nvCxnSpPr>
          <p:spPr>
            <a:xfrm>
              <a:off x="1749269" y="4156901"/>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30F3A46E-98E7-BC4C-B8F1-25DE238BD0C1}"/>
                </a:ext>
              </a:extLst>
            </p:cNvPr>
            <p:cNvCxnSpPr>
              <a:cxnSpLocks/>
            </p:cNvCxnSpPr>
            <p:nvPr/>
          </p:nvCxnSpPr>
          <p:spPr>
            <a:xfrm>
              <a:off x="5379388" y="3499831"/>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A2A8853B-E1C5-D746-A43E-0C0AB6444D0B}"/>
                </a:ext>
              </a:extLst>
            </p:cNvPr>
            <p:cNvCxnSpPr>
              <a:cxnSpLocks/>
            </p:cNvCxnSpPr>
            <p:nvPr/>
          </p:nvCxnSpPr>
          <p:spPr>
            <a:xfrm>
              <a:off x="5486819" y="3762531"/>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8F3E246C-4B62-EA4D-98EB-0B1A47E448A6}"/>
                </a:ext>
              </a:extLst>
            </p:cNvPr>
            <p:cNvCxnSpPr>
              <a:cxnSpLocks/>
            </p:cNvCxnSpPr>
            <p:nvPr/>
          </p:nvCxnSpPr>
          <p:spPr>
            <a:xfrm>
              <a:off x="1846708" y="2143593"/>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41" name="Gerade Verbindung 40">
            <a:extLst>
              <a:ext uri="{FF2B5EF4-FFF2-40B4-BE49-F238E27FC236}">
                <a16:creationId xmlns:a16="http://schemas.microsoft.com/office/drawing/2014/main" id="{B4F13B84-299C-D046-A683-6570DF0F9160}"/>
              </a:ext>
            </a:extLst>
          </p:cNvPr>
          <p:cNvCxnSpPr>
            <a:cxnSpLocks/>
          </p:cNvCxnSpPr>
          <p:nvPr/>
        </p:nvCxnSpPr>
        <p:spPr>
          <a:xfrm>
            <a:off x="8845545" y="3636616"/>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9DBE5284-9226-724A-B3DF-C9909BF4B347}"/>
              </a:ext>
            </a:extLst>
          </p:cNvPr>
          <p:cNvCxnSpPr>
            <a:cxnSpLocks/>
          </p:cNvCxnSpPr>
          <p:nvPr/>
        </p:nvCxnSpPr>
        <p:spPr>
          <a:xfrm>
            <a:off x="10719307" y="4413658"/>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15A3ECD1-66EC-B848-A547-CC36EADE74D9}"/>
              </a:ext>
            </a:extLst>
          </p:cNvPr>
          <p:cNvCxnSpPr>
            <a:cxnSpLocks/>
          </p:cNvCxnSpPr>
          <p:nvPr/>
        </p:nvCxnSpPr>
        <p:spPr>
          <a:xfrm>
            <a:off x="8585200" y="4793172"/>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A9E8BBE0-77A7-4A4A-80A1-5E8DF6DBC4C2}"/>
              </a:ext>
            </a:extLst>
          </p:cNvPr>
          <p:cNvSpPr txBox="1"/>
          <p:nvPr/>
        </p:nvSpPr>
        <p:spPr>
          <a:xfrm>
            <a:off x="476722" y="610795"/>
            <a:ext cx="5935151" cy="369332"/>
          </a:xfrm>
          <a:prstGeom prst="rect">
            <a:avLst/>
          </a:prstGeom>
          <a:noFill/>
        </p:spPr>
        <p:txBody>
          <a:bodyPr wrap="none" rtlCol="0">
            <a:spAutoFit/>
          </a:bodyPr>
          <a:lstStyle/>
          <a:p>
            <a:r>
              <a:rPr lang="de-DE" dirty="0"/>
              <a:t>Wenn die Absorption steigt, nimmt das </a:t>
            </a:r>
            <a:r>
              <a:rPr lang="de-DE" dirty="0" err="1"/>
              <a:t>Photodiodensignal</a:t>
            </a:r>
            <a:r>
              <a:rPr lang="de-DE" dirty="0"/>
              <a:t> ab</a:t>
            </a:r>
          </a:p>
        </p:txBody>
      </p:sp>
      <p:cxnSp>
        <p:nvCxnSpPr>
          <p:cNvPr id="23" name="Gerade Verbindung 22">
            <a:extLst>
              <a:ext uri="{FF2B5EF4-FFF2-40B4-BE49-F238E27FC236}">
                <a16:creationId xmlns:a16="http://schemas.microsoft.com/office/drawing/2014/main" id="{DF5DC8F7-9EF2-444B-9674-375DA8219E81}"/>
              </a:ext>
            </a:extLst>
          </p:cNvPr>
          <p:cNvCxnSpPr>
            <a:cxnSpLocks/>
          </p:cNvCxnSpPr>
          <p:nvPr/>
        </p:nvCxnSpPr>
        <p:spPr>
          <a:xfrm>
            <a:off x="8603133" y="2835325"/>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DAB8B126-F1A3-F543-B118-4E52025E5804}"/>
              </a:ext>
            </a:extLst>
          </p:cNvPr>
          <p:cNvSpPr txBox="1"/>
          <p:nvPr/>
        </p:nvSpPr>
        <p:spPr>
          <a:xfrm>
            <a:off x="8461476" y="3224617"/>
            <a:ext cx="829073" cy="369332"/>
          </a:xfrm>
          <a:prstGeom prst="rect">
            <a:avLst/>
          </a:prstGeom>
          <a:noFill/>
        </p:spPr>
        <p:txBody>
          <a:bodyPr wrap="none" rtlCol="0">
            <a:spAutoFit/>
          </a:bodyPr>
          <a:lstStyle/>
          <a:p>
            <a:r>
              <a:rPr lang="de-DE" dirty="0"/>
              <a:t>AC-Rot</a:t>
            </a:r>
          </a:p>
        </p:txBody>
      </p:sp>
      <p:sp>
        <p:nvSpPr>
          <p:cNvPr id="29" name="Textfeld 28">
            <a:extLst>
              <a:ext uri="{FF2B5EF4-FFF2-40B4-BE49-F238E27FC236}">
                <a16:creationId xmlns:a16="http://schemas.microsoft.com/office/drawing/2014/main" id="{219EB383-F77C-E44A-867B-7A8AABEECC00}"/>
              </a:ext>
            </a:extLst>
          </p:cNvPr>
          <p:cNvSpPr txBox="1"/>
          <p:nvPr/>
        </p:nvSpPr>
        <p:spPr>
          <a:xfrm>
            <a:off x="10372930" y="3397699"/>
            <a:ext cx="692754" cy="369332"/>
          </a:xfrm>
          <a:prstGeom prst="rect">
            <a:avLst/>
          </a:prstGeom>
          <a:noFill/>
        </p:spPr>
        <p:txBody>
          <a:bodyPr wrap="none" rtlCol="0">
            <a:spAutoFit/>
          </a:bodyPr>
          <a:lstStyle/>
          <a:p>
            <a:r>
              <a:rPr lang="de-DE" dirty="0"/>
              <a:t>AC-IR</a:t>
            </a:r>
          </a:p>
        </p:txBody>
      </p:sp>
      <p:cxnSp>
        <p:nvCxnSpPr>
          <p:cNvPr id="44" name="Gerade Verbindung 43">
            <a:extLst>
              <a:ext uri="{FF2B5EF4-FFF2-40B4-BE49-F238E27FC236}">
                <a16:creationId xmlns:a16="http://schemas.microsoft.com/office/drawing/2014/main" id="{FD275451-57CA-3C44-A34A-04377D790641}"/>
              </a:ext>
            </a:extLst>
          </p:cNvPr>
          <p:cNvCxnSpPr>
            <a:cxnSpLocks/>
          </p:cNvCxnSpPr>
          <p:nvPr/>
        </p:nvCxnSpPr>
        <p:spPr>
          <a:xfrm>
            <a:off x="8832639" y="2693972"/>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3EB59869-FEA7-E94A-97AF-1A0C9D6014ED}"/>
              </a:ext>
            </a:extLst>
          </p:cNvPr>
          <p:cNvCxnSpPr>
            <a:cxnSpLocks/>
          </p:cNvCxnSpPr>
          <p:nvPr/>
        </p:nvCxnSpPr>
        <p:spPr>
          <a:xfrm>
            <a:off x="10738893" y="2388800"/>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51CF7403-2FE8-E688-B92F-3B15F5BD522E}"/>
              </a:ext>
            </a:extLst>
          </p:cNvPr>
          <p:cNvSpPr txBox="1"/>
          <p:nvPr/>
        </p:nvSpPr>
        <p:spPr>
          <a:xfrm>
            <a:off x="6971784" y="3619263"/>
            <a:ext cx="681597" cy="369332"/>
          </a:xfrm>
          <a:prstGeom prst="rect">
            <a:avLst/>
          </a:prstGeom>
          <a:noFill/>
        </p:spPr>
        <p:txBody>
          <a:bodyPr wrap="none" rtlCol="0">
            <a:spAutoFit/>
          </a:bodyPr>
          <a:lstStyle/>
          <a:p>
            <a:r>
              <a:rPr lang="de-DE" dirty="0">
                <a:solidFill>
                  <a:srgbClr val="FF0000"/>
                </a:solidFill>
              </a:rPr>
              <a:t>HbO</a:t>
            </a:r>
            <a:r>
              <a:rPr lang="de-DE" baseline="-25000" dirty="0">
                <a:solidFill>
                  <a:srgbClr val="FF0000"/>
                </a:solidFill>
              </a:rPr>
              <a:t>2</a:t>
            </a:r>
          </a:p>
        </p:txBody>
      </p:sp>
      <p:sp>
        <p:nvSpPr>
          <p:cNvPr id="3" name="Textfeld 2">
            <a:extLst>
              <a:ext uri="{FF2B5EF4-FFF2-40B4-BE49-F238E27FC236}">
                <a16:creationId xmlns:a16="http://schemas.microsoft.com/office/drawing/2014/main" id="{10E068A1-71D0-CD46-B574-2516BE481DA4}"/>
              </a:ext>
            </a:extLst>
          </p:cNvPr>
          <p:cNvSpPr txBox="1"/>
          <p:nvPr/>
        </p:nvSpPr>
        <p:spPr>
          <a:xfrm>
            <a:off x="7135199" y="4873431"/>
            <a:ext cx="450764" cy="369332"/>
          </a:xfrm>
          <a:prstGeom prst="rect">
            <a:avLst/>
          </a:prstGeom>
          <a:noFill/>
        </p:spPr>
        <p:txBody>
          <a:bodyPr wrap="none" rtlCol="0">
            <a:spAutoFit/>
          </a:bodyPr>
          <a:lstStyle/>
          <a:p>
            <a:r>
              <a:rPr lang="de-DE" dirty="0">
                <a:solidFill>
                  <a:schemeClr val="accent1"/>
                </a:solidFill>
              </a:rPr>
              <a:t>Hb</a:t>
            </a:r>
            <a:endParaRPr lang="de-DE" baseline="-25000" dirty="0">
              <a:solidFill>
                <a:schemeClr val="accent1"/>
              </a:solidFill>
            </a:endParaRPr>
          </a:p>
        </p:txBody>
      </p:sp>
      <p:sp>
        <p:nvSpPr>
          <p:cNvPr id="5" name="Geschweifte Klammer links 4">
            <a:extLst>
              <a:ext uri="{FF2B5EF4-FFF2-40B4-BE49-F238E27FC236}">
                <a16:creationId xmlns:a16="http://schemas.microsoft.com/office/drawing/2014/main" id="{89F030DF-B73C-383C-4A40-65EE66F1C3C9}"/>
              </a:ext>
            </a:extLst>
          </p:cNvPr>
          <p:cNvSpPr/>
          <p:nvPr/>
        </p:nvSpPr>
        <p:spPr>
          <a:xfrm flipH="1">
            <a:off x="11152660" y="3721249"/>
            <a:ext cx="310872" cy="21826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 name="Textfeld 5">
            <a:extLst>
              <a:ext uri="{FF2B5EF4-FFF2-40B4-BE49-F238E27FC236}">
                <a16:creationId xmlns:a16="http://schemas.microsoft.com/office/drawing/2014/main" id="{C9C38C0B-4799-770B-15D6-E6069A6A6F4B}"/>
              </a:ext>
            </a:extLst>
          </p:cNvPr>
          <p:cNvSpPr txBox="1"/>
          <p:nvPr/>
        </p:nvSpPr>
        <p:spPr>
          <a:xfrm rot="16200000">
            <a:off x="11238410" y="4589459"/>
            <a:ext cx="854721" cy="369332"/>
          </a:xfrm>
          <a:prstGeom prst="rect">
            <a:avLst/>
          </a:prstGeom>
          <a:noFill/>
        </p:spPr>
        <p:txBody>
          <a:bodyPr wrap="none" rtlCol="0">
            <a:spAutoFit/>
          </a:bodyPr>
          <a:lstStyle/>
          <a:p>
            <a:r>
              <a:rPr lang="de-DE" dirty="0"/>
              <a:t>Nur Hb</a:t>
            </a:r>
          </a:p>
        </p:txBody>
      </p:sp>
      <p:sp>
        <p:nvSpPr>
          <p:cNvPr id="8" name="Geschweifte Klammer links 7">
            <a:extLst>
              <a:ext uri="{FF2B5EF4-FFF2-40B4-BE49-F238E27FC236}">
                <a16:creationId xmlns:a16="http://schemas.microsoft.com/office/drawing/2014/main" id="{A53A89AB-1A8F-C45B-63EF-3D87507EE629}"/>
              </a:ext>
            </a:extLst>
          </p:cNvPr>
          <p:cNvSpPr/>
          <p:nvPr/>
        </p:nvSpPr>
        <p:spPr>
          <a:xfrm flipH="1">
            <a:off x="11126924" y="2368703"/>
            <a:ext cx="310872" cy="10824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a:extLst>
              <a:ext uri="{FF2B5EF4-FFF2-40B4-BE49-F238E27FC236}">
                <a16:creationId xmlns:a16="http://schemas.microsoft.com/office/drawing/2014/main" id="{1017F127-4D2B-BD93-5699-68C7942342EE}"/>
              </a:ext>
            </a:extLst>
          </p:cNvPr>
          <p:cNvSpPr txBox="1"/>
          <p:nvPr/>
        </p:nvSpPr>
        <p:spPr>
          <a:xfrm rot="16200000">
            <a:off x="10819546" y="2739717"/>
            <a:ext cx="1694182" cy="369332"/>
          </a:xfrm>
          <a:prstGeom prst="rect">
            <a:avLst/>
          </a:prstGeom>
          <a:noFill/>
        </p:spPr>
        <p:txBody>
          <a:bodyPr wrap="none" rtlCol="0">
            <a:spAutoFit/>
          </a:bodyPr>
          <a:lstStyle/>
          <a:p>
            <a:r>
              <a:rPr lang="de-DE" dirty="0"/>
              <a:t>Zusätzlich HbO2</a:t>
            </a:r>
          </a:p>
        </p:txBody>
      </p:sp>
    </p:spTree>
    <p:extLst>
      <p:ext uri="{BB962C8B-B14F-4D97-AF65-F5344CB8AC3E}">
        <p14:creationId xmlns:p14="http://schemas.microsoft.com/office/powerpoint/2010/main" val="388870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56032F-8B84-D58C-9760-708F265A0365}"/>
              </a:ext>
            </a:extLst>
          </p:cNvPr>
          <p:cNvSpPr>
            <a:spLocks noGrp="1"/>
          </p:cNvSpPr>
          <p:nvPr>
            <p:ph type="title"/>
          </p:nvPr>
        </p:nvSpPr>
        <p:spPr/>
        <p:txBody>
          <a:bodyPr/>
          <a:lstStyle/>
          <a:p>
            <a:r>
              <a:rPr lang="de-DE" dirty="0"/>
              <a:t>Erläuterung</a:t>
            </a:r>
          </a:p>
        </p:txBody>
      </p:sp>
      <p:sp>
        <p:nvSpPr>
          <p:cNvPr id="3" name="Inhaltsplatzhalter 2">
            <a:extLst>
              <a:ext uri="{FF2B5EF4-FFF2-40B4-BE49-F238E27FC236}">
                <a16:creationId xmlns:a16="http://schemas.microsoft.com/office/drawing/2014/main" id="{60DC67B2-1B70-C0A5-2D1D-840B21DAC615}"/>
              </a:ext>
            </a:extLst>
          </p:cNvPr>
          <p:cNvSpPr>
            <a:spLocks noGrp="1"/>
          </p:cNvSpPr>
          <p:nvPr>
            <p:ph idx="1"/>
          </p:nvPr>
        </p:nvSpPr>
        <p:spPr>
          <a:xfrm>
            <a:off x="838200" y="1585732"/>
            <a:ext cx="10515600" cy="4591231"/>
          </a:xfrm>
        </p:spPr>
        <p:txBody>
          <a:bodyPr/>
          <a:lstStyle/>
          <a:p>
            <a:endParaRPr lang="de-DE" dirty="0"/>
          </a:p>
          <a:p>
            <a:endParaRPr lang="de-DE" dirty="0"/>
          </a:p>
        </p:txBody>
      </p:sp>
      <p:sp>
        <p:nvSpPr>
          <p:cNvPr id="4" name="Textfeld 3">
            <a:extLst>
              <a:ext uri="{FF2B5EF4-FFF2-40B4-BE49-F238E27FC236}">
                <a16:creationId xmlns:a16="http://schemas.microsoft.com/office/drawing/2014/main" id="{096F3347-8A99-2283-F741-A7872862C886}"/>
              </a:ext>
            </a:extLst>
          </p:cNvPr>
          <p:cNvSpPr txBox="1"/>
          <p:nvPr/>
        </p:nvSpPr>
        <p:spPr>
          <a:xfrm>
            <a:off x="838200" y="1447620"/>
            <a:ext cx="10793917" cy="3970318"/>
          </a:xfrm>
          <a:prstGeom prst="rect">
            <a:avLst/>
          </a:prstGeom>
          <a:noFill/>
        </p:spPr>
        <p:txBody>
          <a:bodyPr wrap="none" rtlCol="0">
            <a:spAutoFit/>
          </a:bodyPr>
          <a:lstStyle/>
          <a:p>
            <a:pPr marL="285750" indent="-285750">
              <a:buFont typeface="Arial" panose="020B0604020202020204" pitchFamily="34" charset="0"/>
              <a:buChar char="•"/>
            </a:pPr>
            <a:r>
              <a:rPr lang="de-DE" dirty="0"/>
              <a:t>In einem </a:t>
            </a:r>
            <a:r>
              <a:rPr lang="de-DE" b="1" dirty="0"/>
              <a:t>nicht pulsierenden </a:t>
            </a:r>
            <a:r>
              <a:rPr lang="de-DE" dirty="0"/>
              <a:t>Kreislauf gäbe es eine konstante Absorption / Extinktion im Roten und IR, </a:t>
            </a:r>
            <a:br>
              <a:rPr lang="de-DE" dirty="0"/>
            </a:br>
            <a:r>
              <a:rPr lang="de-DE" dirty="0"/>
              <a:t>die abhängig von der Hb und HbO2 Konzentration wäre. </a:t>
            </a:r>
            <a:r>
              <a:rPr lang="de-DE" b="1" dirty="0"/>
              <a:t>&gt;&gt; DC Anteil</a:t>
            </a:r>
            <a:br>
              <a:rPr lang="de-DE" b="1" dirty="0"/>
            </a:br>
            <a:endParaRPr lang="de-DE" b="1" dirty="0"/>
          </a:p>
          <a:p>
            <a:pPr marL="285750" indent="-285750">
              <a:buFont typeface="Arial" panose="020B0604020202020204" pitchFamily="34" charset="0"/>
              <a:buChar char="•"/>
            </a:pPr>
            <a:r>
              <a:rPr lang="de-DE" dirty="0"/>
              <a:t>Wenn die Absorption steigt, nimmt das </a:t>
            </a:r>
            <a:r>
              <a:rPr lang="de-DE" dirty="0" err="1"/>
              <a:t>Photodiodensignal</a:t>
            </a:r>
            <a:r>
              <a:rPr lang="de-DE" dirty="0"/>
              <a:t> (DC) ab</a:t>
            </a:r>
            <a:br>
              <a:rPr lang="de-DE" dirty="0"/>
            </a:br>
            <a:endParaRPr lang="de-DE" dirty="0"/>
          </a:p>
          <a:p>
            <a:pPr marL="285750" indent="-285750">
              <a:buFont typeface="Arial" panose="020B0604020202020204" pitchFamily="34" charset="0"/>
              <a:buChar char="•"/>
            </a:pPr>
            <a:r>
              <a:rPr lang="de-DE" dirty="0"/>
              <a:t>Durch den Herzschlag kommt es zu einer zeitlichen Änderung der Absorption / Extinktion, da </a:t>
            </a:r>
            <a:r>
              <a:rPr lang="de-DE" b="1" dirty="0"/>
              <a:t>zusätzliches</a:t>
            </a:r>
            <a:r>
              <a:rPr lang="de-DE" dirty="0"/>
              <a:t>  </a:t>
            </a:r>
            <a:br>
              <a:rPr lang="de-DE" dirty="0"/>
            </a:br>
            <a:r>
              <a:rPr lang="de-DE" b="1" dirty="0"/>
              <a:t>arterielle</a:t>
            </a:r>
            <a:r>
              <a:rPr lang="de-DE" dirty="0"/>
              <a:t> </a:t>
            </a:r>
            <a:r>
              <a:rPr lang="de-DE" b="1" dirty="0"/>
              <a:t>Blut</a:t>
            </a:r>
            <a:r>
              <a:rPr lang="de-DE" dirty="0"/>
              <a:t> in den Absorptionsbereich gelangt.</a:t>
            </a:r>
            <a:br>
              <a:rPr lang="de-DE" dirty="0"/>
            </a:br>
            <a:endParaRPr lang="de-DE" dirty="0"/>
          </a:p>
          <a:p>
            <a:pPr marL="285750" indent="-285750">
              <a:buFont typeface="Arial" panose="020B0604020202020204" pitchFamily="34" charset="0"/>
              <a:buChar char="•"/>
            </a:pPr>
            <a:r>
              <a:rPr lang="de-DE" dirty="0"/>
              <a:t>Das arterielle Blut sorgt für eine </a:t>
            </a:r>
            <a:r>
              <a:rPr lang="de-DE" b="1" dirty="0"/>
              <a:t>zusätzliche Absorption</a:t>
            </a:r>
            <a:r>
              <a:rPr lang="de-DE" dirty="0"/>
              <a:t>. Das DC-Signal im Roten und IR </a:t>
            </a:r>
            <a:r>
              <a:rPr lang="de-DE" b="1" dirty="0"/>
              <a:t>verringert</a:t>
            </a:r>
            <a:r>
              <a:rPr lang="de-DE" dirty="0"/>
              <a:t> sich zeitlich.</a:t>
            </a:r>
            <a:br>
              <a:rPr lang="de-DE" dirty="0"/>
            </a:br>
            <a:r>
              <a:rPr lang="de-DE" b="1" dirty="0">
                <a:sym typeface="Wingdings" pitchFamily="2" charset="2"/>
              </a:rPr>
              <a:t></a:t>
            </a:r>
            <a:r>
              <a:rPr lang="de-DE" b="1" dirty="0"/>
              <a:t> AC Signal</a:t>
            </a:r>
            <a:br>
              <a:rPr lang="de-DE" b="1" dirty="0"/>
            </a:br>
            <a:endParaRPr lang="de-DE" b="1" dirty="0"/>
          </a:p>
          <a:p>
            <a:pPr marL="285750" indent="-285750">
              <a:buFont typeface="Arial" panose="020B0604020202020204" pitchFamily="34" charset="0"/>
              <a:buChar char="•"/>
            </a:pPr>
            <a:r>
              <a:rPr lang="de-DE" dirty="0"/>
              <a:t>Wenn </a:t>
            </a:r>
            <a:r>
              <a:rPr lang="de-DE" b="1" dirty="0"/>
              <a:t>sauerstoffreiches Blut</a:t>
            </a:r>
            <a:r>
              <a:rPr lang="de-DE" dirty="0"/>
              <a:t> hinzukommt (HbO2) ist der AC Anteil im IR deutlich größer als im Roten.</a:t>
            </a:r>
            <a:br>
              <a:rPr lang="de-DE" dirty="0"/>
            </a:br>
            <a:r>
              <a:rPr lang="de-DE" dirty="0">
                <a:sym typeface="Wingdings" pitchFamily="2" charset="2"/>
              </a:rPr>
              <a:t></a:t>
            </a:r>
            <a:r>
              <a:rPr lang="de-DE" dirty="0"/>
              <a:t> </a:t>
            </a:r>
            <a:r>
              <a:rPr lang="de-DE" b="1" dirty="0"/>
              <a:t>AC(IR) &gt; AC(ROT)</a:t>
            </a:r>
          </a:p>
          <a:p>
            <a:pPr marL="285750" indent="-285750">
              <a:buFont typeface="Arial" panose="020B0604020202020204" pitchFamily="34" charset="0"/>
              <a:buChar char="•"/>
            </a:pPr>
            <a:endParaRPr lang="de-DE" b="1" dirty="0"/>
          </a:p>
        </p:txBody>
      </p:sp>
    </p:spTree>
    <p:extLst>
      <p:ext uri="{BB962C8B-B14F-4D97-AF65-F5344CB8AC3E}">
        <p14:creationId xmlns:p14="http://schemas.microsoft.com/office/powerpoint/2010/main" val="101057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uppieren 63">
            <a:extLst>
              <a:ext uri="{FF2B5EF4-FFF2-40B4-BE49-F238E27FC236}">
                <a16:creationId xmlns:a16="http://schemas.microsoft.com/office/drawing/2014/main" id="{3158DB75-81CB-6C40-8528-2592CFAE2D6B}"/>
              </a:ext>
            </a:extLst>
          </p:cNvPr>
          <p:cNvGrpSpPr/>
          <p:nvPr/>
        </p:nvGrpSpPr>
        <p:grpSpPr>
          <a:xfrm>
            <a:off x="-17933" y="470841"/>
            <a:ext cx="8585200" cy="5067300"/>
            <a:chOff x="0" y="240408"/>
            <a:chExt cx="8585200" cy="5067300"/>
          </a:xfrm>
        </p:grpSpPr>
        <p:pic>
          <p:nvPicPr>
            <p:cNvPr id="4" name="Grafik 3">
              <a:extLst>
                <a:ext uri="{FF2B5EF4-FFF2-40B4-BE49-F238E27FC236}">
                  <a16:creationId xmlns:a16="http://schemas.microsoft.com/office/drawing/2014/main" id="{62827C41-9604-EA4D-A0E0-86D00C94FDB5}"/>
                </a:ext>
              </a:extLst>
            </p:cNvPr>
            <p:cNvPicPr>
              <a:picLocks noChangeAspect="1"/>
            </p:cNvPicPr>
            <p:nvPr/>
          </p:nvPicPr>
          <p:blipFill>
            <a:blip r:embed="rId2"/>
            <a:stretch>
              <a:fillRect/>
            </a:stretch>
          </p:blipFill>
          <p:spPr>
            <a:xfrm>
              <a:off x="0" y="240408"/>
              <a:ext cx="8585200" cy="5067300"/>
            </a:xfrm>
            <a:prstGeom prst="rect">
              <a:avLst/>
            </a:prstGeom>
          </p:spPr>
        </p:pic>
        <p:cxnSp>
          <p:nvCxnSpPr>
            <p:cNvPr id="7" name="Gerade Verbindung 6">
              <a:extLst>
                <a:ext uri="{FF2B5EF4-FFF2-40B4-BE49-F238E27FC236}">
                  <a16:creationId xmlns:a16="http://schemas.microsoft.com/office/drawing/2014/main" id="{79642E9D-BCA5-944B-857B-521E7605A901}"/>
                </a:ext>
              </a:extLst>
            </p:cNvPr>
            <p:cNvCxnSpPr>
              <a:cxnSpLocks/>
            </p:cNvCxnSpPr>
            <p:nvPr/>
          </p:nvCxnSpPr>
          <p:spPr>
            <a:xfrm>
              <a:off x="1749269" y="4156901"/>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30F3A46E-98E7-BC4C-B8F1-25DE238BD0C1}"/>
                </a:ext>
              </a:extLst>
            </p:cNvPr>
            <p:cNvCxnSpPr>
              <a:cxnSpLocks/>
            </p:cNvCxnSpPr>
            <p:nvPr/>
          </p:nvCxnSpPr>
          <p:spPr>
            <a:xfrm>
              <a:off x="5379388" y="3499831"/>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A2A8853B-E1C5-D746-A43E-0C0AB6444D0B}"/>
                </a:ext>
              </a:extLst>
            </p:cNvPr>
            <p:cNvCxnSpPr>
              <a:cxnSpLocks/>
            </p:cNvCxnSpPr>
            <p:nvPr/>
          </p:nvCxnSpPr>
          <p:spPr>
            <a:xfrm>
              <a:off x="5486819" y="3762531"/>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8F3E246C-4B62-EA4D-98EB-0B1A47E448A6}"/>
                </a:ext>
              </a:extLst>
            </p:cNvPr>
            <p:cNvCxnSpPr>
              <a:cxnSpLocks/>
            </p:cNvCxnSpPr>
            <p:nvPr/>
          </p:nvCxnSpPr>
          <p:spPr>
            <a:xfrm>
              <a:off x="1846708" y="2143593"/>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41" name="Gerade Verbindung 40">
            <a:extLst>
              <a:ext uri="{FF2B5EF4-FFF2-40B4-BE49-F238E27FC236}">
                <a16:creationId xmlns:a16="http://schemas.microsoft.com/office/drawing/2014/main" id="{B4F13B84-299C-D046-A683-6570DF0F9160}"/>
              </a:ext>
            </a:extLst>
          </p:cNvPr>
          <p:cNvCxnSpPr>
            <a:cxnSpLocks/>
          </p:cNvCxnSpPr>
          <p:nvPr/>
        </p:nvCxnSpPr>
        <p:spPr>
          <a:xfrm>
            <a:off x="8827612" y="3115755"/>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9DBE5284-9226-724A-B3DF-C9909BF4B347}"/>
              </a:ext>
            </a:extLst>
          </p:cNvPr>
          <p:cNvCxnSpPr>
            <a:cxnSpLocks/>
          </p:cNvCxnSpPr>
          <p:nvPr/>
        </p:nvCxnSpPr>
        <p:spPr>
          <a:xfrm>
            <a:off x="10701374" y="3892797"/>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15A3ECD1-66EC-B848-A547-CC36EADE74D9}"/>
              </a:ext>
            </a:extLst>
          </p:cNvPr>
          <p:cNvCxnSpPr>
            <a:cxnSpLocks/>
          </p:cNvCxnSpPr>
          <p:nvPr/>
        </p:nvCxnSpPr>
        <p:spPr>
          <a:xfrm>
            <a:off x="8567267" y="4272311"/>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5AA4E223-DD93-1B48-BD0C-20EA436A7676}"/>
              </a:ext>
            </a:extLst>
          </p:cNvPr>
          <p:cNvSpPr txBox="1"/>
          <p:nvPr/>
        </p:nvSpPr>
        <p:spPr>
          <a:xfrm>
            <a:off x="7187297" y="276234"/>
            <a:ext cx="5004703" cy="646331"/>
          </a:xfrm>
          <a:prstGeom prst="rect">
            <a:avLst/>
          </a:prstGeom>
          <a:noFill/>
        </p:spPr>
        <p:txBody>
          <a:bodyPr wrap="none" rtlCol="0">
            <a:spAutoFit/>
          </a:bodyPr>
          <a:lstStyle/>
          <a:p>
            <a:r>
              <a:rPr lang="de-DE" dirty="0"/>
              <a:t>- Während einer Pulsation kommt </a:t>
            </a:r>
            <a:r>
              <a:rPr lang="de-DE" b="1" dirty="0"/>
              <a:t>zusätzliches</a:t>
            </a:r>
          </a:p>
          <a:p>
            <a:r>
              <a:rPr lang="de-DE" dirty="0"/>
              <a:t>  arterielles Blutvolumen in den Absorptionsbereich</a:t>
            </a:r>
          </a:p>
        </p:txBody>
      </p:sp>
      <p:sp>
        <p:nvSpPr>
          <p:cNvPr id="14" name="Textfeld 13">
            <a:extLst>
              <a:ext uri="{FF2B5EF4-FFF2-40B4-BE49-F238E27FC236}">
                <a16:creationId xmlns:a16="http://schemas.microsoft.com/office/drawing/2014/main" id="{1A7A69FB-3F9A-CA41-9272-20845A4960F1}"/>
              </a:ext>
            </a:extLst>
          </p:cNvPr>
          <p:cNvSpPr txBox="1"/>
          <p:nvPr/>
        </p:nvSpPr>
        <p:spPr>
          <a:xfrm>
            <a:off x="7216344" y="953343"/>
            <a:ext cx="4656403" cy="646331"/>
          </a:xfrm>
          <a:prstGeom prst="rect">
            <a:avLst/>
          </a:prstGeom>
          <a:noFill/>
        </p:spPr>
        <p:txBody>
          <a:bodyPr wrap="none" rtlCol="0">
            <a:spAutoFit/>
          </a:bodyPr>
          <a:lstStyle/>
          <a:p>
            <a:r>
              <a:rPr lang="de-DE" dirty="0"/>
              <a:t>- Je </a:t>
            </a:r>
            <a:r>
              <a:rPr lang="de-DE" dirty="0" err="1"/>
              <a:t>sauerstofftreicher</a:t>
            </a:r>
            <a:r>
              <a:rPr lang="de-DE" dirty="0"/>
              <a:t> dieses Volumen ist, desto</a:t>
            </a:r>
          </a:p>
          <a:p>
            <a:r>
              <a:rPr lang="de-DE" dirty="0"/>
              <a:t>geringer ist die zusätzliche Absorption im Roten</a:t>
            </a:r>
          </a:p>
        </p:txBody>
      </p:sp>
      <p:sp>
        <p:nvSpPr>
          <p:cNvPr id="15" name="Textfeld 14">
            <a:extLst>
              <a:ext uri="{FF2B5EF4-FFF2-40B4-BE49-F238E27FC236}">
                <a16:creationId xmlns:a16="http://schemas.microsoft.com/office/drawing/2014/main" id="{D6A79E1A-6554-434C-99F8-0F8B8AE674B6}"/>
              </a:ext>
            </a:extLst>
          </p:cNvPr>
          <p:cNvSpPr txBox="1"/>
          <p:nvPr/>
        </p:nvSpPr>
        <p:spPr>
          <a:xfrm>
            <a:off x="0" y="6210318"/>
            <a:ext cx="12218538" cy="646331"/>
          </a:xfrm>
          <a:prstGeom prst="rect">
            <a:avLst/>
          </a:prstGeom>
          <a:noFill/>
        </p:spPr>
        <p:txBody>
          <a:bodyPr wrap="none" rtlCol="0">
            <a:spAutoFit/>
          </a:bodyPr>
          <a:lstStyle/>
          <a:p>
            <a:pPr marL="285750" indent="-285750">
              <a:buFont typeface="Arial" panose="020B0604020202020204" pitchFamily="34" charset="0"/>
              <a:buChar char="•"/>
            </a:pPr>
            <a:r>
              <a:rPr lang="de-DE" dirty="0"/>
              <a:t>Mit abfallender Sauerstoffsättigung sinkt der DC Anteil im </a:t>
            </a:r>
            <a:r>
              <a:rPr lang="de-DE" dirty="0" err="1"/>
              <a:t>Rotkanal</a:t>
            </a:r>
            <a:r>
              <a:rPr lang="de-DE" dirty="0"/>
              <a:t> und der AC Anteil nimmt zu.</a:t>
            </a:r>
          </a:p>
          <a:p>
            <a:pPr marL="285750" indent="-285750">
              <a:buFont typeface="Arial" panose="020B0604020202020204" pitchFamily="34" charset="0"/>
              <a:buChar char="•"/>
            </a:pPr>
            <a:r>
              <a:rPr lang="de-DE" dirty="0"/>
              <a:t>Im Infraroten verhält es sich genau umgekehrt. Der DC-Anteil steigt mit abnehmender Sättigung und der AC-Anteil nimmt ab. </a:t>
            </a:r>
          </a:p>
        </p:txBody>
      </p:sp>
      <p:sp>
        <p:nvSpPr>
          <p:cNvPr id="16" name="Textfeld 15">
            <a:extLst>
              <a:ext uri="{FF2B5EF4-FFF2-40B4-BE49-F238E27FC236}">
                <a16:creationId xmlns:a16="http://schemas.microsoft.com/office/drawing/2014/main" id="{A9E8BBE0-77A7-4A4A-80A1-5E8DF6DBC4C2}"/>
              </a:ext>
            </a:extLst>
          </p:cNvPr>
          <p:cNvSpPr txBox="1"/>
          <p:nvPr/>
        </p:nvSpPr>
        <p:spPr>
          <a:xfrm>
            <a:off x="458789" y="89934"/>
            <a:ext cx="5935151" cy="369332"/>
          </a:xfrm>
          <a:prstGeom prst="rect">
            <a:avLst/>
          </a:prstGeom>
          <a:noFill/>
        </p:spPr>
        <p:txBody>
          <a:bodyPr wrap="none" rtlCol="0">
            <a:spAutoFit/>
          </a:bodyPr>
          <a:lstStyle/>
          <a:p>
            <a:r>
              <a:rPr lang="de-DE" dirty="0"/>
              <a:t>Wenn die Absorption steigt, nimmt das </a:t>
            </a:r>
            <a:r>
              <a:rPr lang="de-DE" dirty="0" err="1"/>
              <a:t>Photodiodensignal</a:t>
            </a:r>
            <a:r>
              <a:rPr lang="de-DE" dirty="0"/>
              <a:t> ab</a:t>
            </a:r>
          </a:p>
        </p:txBody>
      </p:sp>
      <p:cxnSp>
        <p:nvCxnSpPr>
          <p:cNvPr id="23" name="Gerade Verbindung 22">
            <a:extLst>
              <a:ext uri="{FF2B5EF4-FFF2-40B4-BE49-F238E27FC236}">
                <a16:creationId xmlns:a16="http://schemas.microsoft.com/office/drawing/2014/main" id="{DF5DC8F7-9EF2-444B-9674-375DA8219E81}"/>
              </a:ext>
            </a:extLst>
          </p:cNvPr>
          <p:cNvCxnSpPr>
            <a:cxnSpLocks/>
          </p:cNvCxnSpPr>
          <p:nvPr/>
        </p:nvCxnSpPr>
        <p:spPr>
          <a:xfrm>
            <a:off x="8585200" y="2314464"/>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DAB8B126-F1A3-F543-B118-4E52025E5804}"/>
              </a:ext>
            </a:extLst>
          </p:cNvPr>
          <p:cNvSpPr txBox="1"/>
          <p:nvPr/>
        </p:nvSpPr>
        <p:spPr>
          <a:xfrm>
            <a:off x="8443543" y="2703756"/>
            <a:ext cx="829073" cy="369332"/>
          </a:xfrm>
          <a:prstGeom prst="rect">
            <a:avLst/>
          </a:prstGeom>
          <a:noFill/>
        </p:spPr>
        <p:txBody>
          <a:bodyPr wrap="none" rtlCol="0">
            <a:spAutoFit/>
          </a:bodyPr>
          <a:lstStyle/>
          <a:p>
            <a:r>
              <a:rPr lang="de-DE" dirty="0"/>
              <a:t>AC-Rot</a:t>
            </a:r>
          </a:p>
        </p:txBody>
      </p:sp>
      <p:sp>
        <p:nvSpPr>
          <p:cNvPr id="29" name="Textfeld 28">
            <a:extLst>
              <a:ext uri="{FF2B5EF4-FFF2-40B4-BE49-F238E27FC236}">
                <a16:creationId xmlns:a16="http://schemas.microsoft.com/office/drawing/2014/main" id="{219EB383-F77C-E44A-867B-7A8AABEECC00}"/>
              </a:ext>
            </a:extLst>
          </p:cNvPr>
          <p:cNvSpPr txBox="1"/>
          <p:nvPr/>
        </p:nvSpPr>
        <p:spPr>
          <a:xfrm>
            <a:off x="10354997" y="2876838"/>
            <a:ext cx="692754" cy="369332"/>
          </a:xfrm>
          <a:prstGeom prst="rect">
            <a:avLst/>
          </a:prstGeom>
          <a:noFill/>
        </p:spPr>
        <p:txBody>
          <a:bodyPr wrap="none" rtlCol="0">
            <a:spAutoFit/>
          </a:bodyPr>
          <a:lstStyle/>
          <a:p>
            <a:r>
              <a:rPr lang="de-DE" dirty="0"/>
              <a:t>AC-IR</a:t>
            </a:r>
          </a:p>
        </p:txBody>
      </p:sp>
      <p:sp>
        <p:nvSpPr>
          <p:cNvPr id="43" name="Textfeld 42">
            <a:extLst>
              <a:ext uri="{FF2B5EF4-FFF2-40B4-BE49-F238E27FC236}">
                <a16:creationId xmlns:a16="http://schemas.microsoft.com/office/drawing/2014/main" id="{99AF428C-A576-AD45-8DC1-88E397AC938F}"/>
              </a:ext>
            </a:extLst>
          </p:cNvPr>
          <p:cNvSpPr txBox="1"/>
          <p:nvPr/>
        </p:nvSpPr>
        <p:spPr>
          <a:xfrm>
            <a:off x="11550" y="5579286"/>
            <a:ext cx="9353201" cy="646331"/>
          </a:xfrm>
          <a:prstGeom prst="rect">
            <a:avLst/>
          </a:prstGeom>
          <a:noFill/>
        </p:spPr>
        <p:txBody>
          <a:bodyPr wrap="none" rtlCol="0">
            <a:spAutoFit/>
          </a:bodyPr>
          <a:lstStyle/>
          <a:p>
            <a:pPr marL="285750" indent="-285750">
              <a:buFont typeface="Arial" panose="020B0604020202020204" pitchFamily="34" charset="0"/>
              <a:buChar char="•"/>
            </a:pPr>
            <a:r>
              <a:rPr lang="de-DE" dirty="0"/>
              <a:t>Mit abfallender Sauerstoffsättigung nimmt die Absorption im roten Kanal zu &gt;&gt; DC-Anteil sinkt.</a:t>
            </a:r>
          </a:p>
          <a:p>
            <a:pPr marL="285750" indent="-285750">
              <a:buFont typeface="Arial" panose="020B0604020202020204" pitchFamily="34" charset="0"/>
              <a:buChar char="•"/>
            </a:pPr>
            <a:r>
              <a:rPr lang="de-DE" dirty="0"/>
              <a:t>Mit abfallender Sauerstoffsättigung nimmt die Absorption im IR-Kanal ab &gt;&gt; DC-Anteil steigt.</a:t>
            </a:r>
          </a:p>
        </p:txBody>
      </p:sp>
      <p:cxnSp>
        <p:nvCxnSpPr>
          <p:cNvPr id="44" name="Gerade Verbindung 43">
            <a:extLst>
              <a:ext uri="{FF2B5EF4-FFF2-40B4-BE49-F238E27FC236}">
                <a16:creationId xmlns:a16="http://schemas.microsoft.com/office/drawing/2014/main" id="{FD275451-57CA-3C44-A34A-04377D790641}"/>
              </a:ext>
            </a:extLst>
          </p:cNvPr>
          <p:cNvCxnSpPr>
            <a:cxnSpLocks/>
          </p:cNvCxnSpPr>
          <p:nvPr/>
        </p:nvCxnSpPr>
        <p:spPr>
          <a:xfrm>
            <a:off x="8814706" y="2173111"/>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3EB59869-FEA7-E94A-97AF-1A0C9D6014ED}"/>
              </a:ext>
            </a:extLst>
          </p:cNvPr>
          <p:cNvCxnSpPr>
            <a:cxnSpLocks/>
          </p:cNvCxnSpPr>
          <p:nvPr/>
        </p:nvCxnSpPr>
        <p:spPr>
          <a:xfrm>
            <a:off x="10720960" y="1867939"/>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51CF7403-2FE8-E688-B92F-3B15F5BD522E}"/>
              </a:ext>
            </a:extLst>
          </p:cNvPr>
          <p:cNvSpPr txBox="1"/>
          <p:nvPr/>
        </p:nvSpPr>
        <p:spPr>
          <a:xfrm>
            <a:off x="6953851" y="3098402"/>
            <a:ext cx="681597" cy="369332"/>
          </a:xfrm>
          <a:prstGeom prst="rect">
            <a:avLst/>
          </a:prstGeom>
          <a:noFill/>
        </p:spPr>
        <p:txBody>
          <a:bodyPr wrap="none" rtlCol="0">
            <a:spAutoFit/>
          </a:bodyPr>
          <a:lstStyle/>
          <a:p>
            <a:r>
              <a:rPr lang="de-DE" dirty="0">
                <a:solidFill>
                  <a:srgbClr val="FF0000"/>
                </a:solidFill>
              </a:rPr>
              <a:t>HbO</a:t>
            </a:r>
            <a:r>
              <a:rPr lang="de-DE" baseline="-25000" dirty="0">
                <a:solidFill>
                  <a:srgbClr val="FF0000"/>
                </a:solidFill>
              </a:rPr>
              <a:t>2</a:t>
            </a:r>
          </a:p>
        </p:txBody>
      </p:sp>
      <p:sp>
        <p:nvSpPr>
          <p:cNvPr id="3" name="Textfeld 2">
            <a:extLst>
              <a:ext uri="{FF2B5EF4-FFF2-40B4-BE49-F238E27FC236}">
                <a16:creationId xmlns:a16="http://schemas.microsoft.com/office/drawing/2014/main" id="{10E068A1-71D0-CD46-B574-2516BE481DA4}"/>
              </a:ext>
            </a:extLst>
          </p:cNvPr>
          <p:cNvSpPr txBox="1"/>
          <p:nvPr/>
        </p:nvSpPr>
        <p:spPr>
          <a:xfrm>
            <a:off x="7117266" y="4352570"/>
            <a:ext cx="450764" cy="369332"/>
          </a:xfrm>
          <a:prstGeom prst="rect">
            <a:avLst/>
          </a:prstGeom>
          <a:noFill/>
        </p:spPr>
        <p:txBody>
          <a:bodyPr wrap="none" rtlCol="0">
            <a:spAutoFit/>
          </a:bodyPr>
          <a:lstStyle/>
          <a:p>
            <a:r>
              <a:rPr lang="de-DE" dirty="0">
                <a:solidFill>
                  <a:schemeClr val="accent1"/>
                </a:solidFill>
              </a:rPr>
              <a:t>Hb</a:t>
            </a:r>
            <a:endParaRPr lang="de-DE" baseline="-25000" dirty="0">
              <a:solidFill>
                <a:schemeClr val="accent1"/>
              </a:solidFill>
            </a:endParaRPr>
          </a:p>
        </p:txBody>
      </p:sp>
      <p:sp>
        <p:nvSpPr>
          <p:cNvPr id="5" name="Geschweifte Klammer links 4">
            <a:extLst>
              <a:ext uri="{FF2B5EF4-FFF2-40B4-BE49-F238E27FC236}">
                <a16:creationId xmlns:a16="http://schemas.microsoft.com/office/drawing/2014/main" id="{89F030DF-B73C-383C-4A40-65EE66F1C3C9}"/>
              </a:ext>
            </a:extLst>
          </p:cNvPr>
          <p:cNvSpPr/>
          <p:nvPr/>
        </p:nvSpPr>
        <p:spPr>
          <a:xfrm flipH="1">
            <a:off x="11134727" y="3200388"/>
            <a:ext cx="310872" cy="21826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 name="Textfeld 5">
            <a:extLst>
              <a:ext uri="{FF2B5EF4-FFF2-40B4-BE49-F238E27FC236}">
                <a16:creationId xmlns:a16="http://schemas.microsoft.com/office/drawing/2014/main" id="{C9C38C0B-4799-770B-15D6-E6069A6A6F4B}"/>
              </a:ext>
            </a:extLst>
          </p:cNvPr>
          <p:cNvSpPr txBox="1"/>
          <p:nvPr/>
        </p:nvSpPr>
        <p:spPr>
          <a:xfrm rot="16200000">
            <a:off x="11046806" y="4068598"/>
            <a:ext cx="1202060" cy="369332"/>
          </a:xfrm>
          <a:prstGeom prst="rect">
            <a:avLst/>
          </a:prstGeom>
          <a:noFill/>
        </p:spPr>
        <p:txBody>
          <a:bodyPr wrap="none" rtlCol="0">
            <a:spAutoFit/>
          </a:bodyPr>
          <a:lstStyle/>
          <a:p>
            <a:r>
              <a:rPr lang="de-DE" dirty="0"/>
              <a:t>vorhanden</a:t>
            </a:r>
          </a:p>
        </p:txBody>
      </p:sp>
      <p:sp>
        <p:nvSpPr>
          <p:cNvPr id="8" name="Geschweifte Klammer links 7">
            <a:extLst>
              <a:ext uri="{FF2B5EF4-FFF2-40B4-BE49-F238E27FC236}">
                <a16:creationId xmlns:a16="http://schemas.microsoft.com/office/drawing/2014/main" id="{A53A89AB-1A8F-C45B-63EF-3D87507EE629}"/>
              </a:ext>
            </a:extLst>
          </p:cNvPr>
          <p:cNvSpPr/>
          <p:nvPr/>
        </p:nvSpPr>
        <p:spPr>
          <a:xfrm flipH="1">
            <a:off x="11108991" y="1847842"/>
            <a:ext cx="310872" cy="10824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a:extLst>
              <a:ext uri="{FF2B5EF4-FFF2-40B4-BE49-F238E27FC236}">
                <a16:creationId xmlns:a16="http://schemas.microsoft.com/office/drawing/2014/main" id="{1017F127-4D2B-BD93-5699-68C7942342EE}"/>
              </a:ext>
            </a:extLst>
          </p:cNvPr>
          <p:cNvSpPr txBox="1"/>
          <p:nvPr/>
        </p:nvSpPr>
        <p:spPr>
          <a:xfrm rot="16200000">
            <a:off x="11104355" y="2218856"/>
            <a:ext cx="1088696" cy="369332"/>
          </a:xfrm>
          <a:prstGeom prst="rect">
            <a:avLst/>
          </a:prstGeom>
          <a:noFill/>
        </p:spPr>
        <p:txBody>
          <a:bodyPr wrap="none" rtlCol="0">
            <a:spAutoFit/>
          </a:bodyPr>
          <a:lstStyle/>
          <a:p>
            <a:r>
              <a:rPr lang="de-DE" dirty="0"/>
              <a:t>zusätzlich</a:t>
            </a:r>
          </a:p>
        </p:txBody>
      </p:sp>
    </p:spTree>
    <p:extLst>
      <p:ext uri="{BB962C8B-B14F-4D97-AF65-F5344CB8AC3E}">
        <p14:creationId xmlns:p14="http://schemas.microsoft.com/office/powerpoint/2010/main" val="1241750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7FAA9F1-4F29-4654-B7E3-7472A618CA4E}"/>
              </a:ext>
            </a:extLst>
          </p:cNvPr>
          <p:cNvPicPr>
            <a:picLocks noChangeAspect="1"/>
          </p:cNvPicPr>
          <p:nvPr/>
        </p:nvPicPr>
        <p:blipFill>
          <a:blip r:embed="rId2"/>
          <a:stretch>
            <a:fillRect/>
          </a:stretch>
        </p:blipFill>
        <p:spPr>
          <a:xfrm>
            <a:off x="4578566" y="105507"/>
            <a:ext cx="7207216" cy="6858000"/>
          </a:xfrm>
          <a:prstGeom prst="rect">
            <a:avLst/>
          </a:prstGeom>
        </p:spPr>
      </p:pic>
      <p:sp>
        <p:nvSpPr>
          <p:cNvPr id="2" name="Titel 1">
            <a:extLst>
              <a:ext uri="{FF2B5EF4-FFF2-40B4-BE49-F238E27FC236}">
                <a16:creationId xmlns:a16="http://schemas.microsoft.com/office/drawing/2014/main" id="{1B3A236E-E9E5-5A60-200B-6A05477CE2BB}"/>
              </a:ext>
            </a:extLst>
          </p:cNvPr>
          <p:cNvSpPr>
            <a:spLocks noGrp="1"/>
          </p:cNvSpPr>
          <p:nvPr>
            <p:ph type="title"/>
          </p:nvPr>
        </p:nvSpPr>
        <p:spPr/>
        <p:txBody>
          <a:bodyPr/>
          <a:lstStyle/>
          <a:p>
            <a:r>
              <a:rPr lang="de-DE"/>
              <a:t>Datenverlauf</a:t>
            </a:r>
            <a:endParaRPr lang="de-DE" dirty="0"/>
          </a:p>
        </p:txBody>
      </p:sp>
      <p:sp>
        <p:nvSpPr>
          <p:cNvPr id="5" name="Textfeld 4">
            <a:extLst>
              <a:ext uri="{FF2B5EF4-FFF2-40B4-BE49-F238E27FC236}">
                <a16:creationId xmlns:a16="http://schemas.microsoft.com/office/drawing/2014/main" id="{35061CF7-0F3C-7143-33E0-B5DAD441AC44}"/>
              </a:ext>
            </a:extLst>
          </p:cNvPr>
          <p:cNvSpPr txBox="1"/>
          <p:nvPr/>
        </p:nvSpPr>
        <p:spPr>
          <a:xfrm>
            <a:off x="5473522" y="4197689"/>
            <a:ext cx="1244956" cy="338554"/>
          </a:xfrm>
          <a:prstGeom prst="rect">
            <a:avLst/>
          </a:prstGeom>
          <a:noFill/>
        </p:spPr>
        <p:txBody>
          <a:bodyPr wrap="none" rtlCol="0">
            <a:spAutoFit/>
          </a:bodyPr>
          <a:lstStyle/>
          <a:p>
            <a:r>
              <a:rPr lang="de-DE" sz="1600" dirty="0"/>
              <a:t>Herzsystolen</a:t>
            </a:r>
          </a:p>
        </p:txBody>
      </p:sp>
      <p:cxnSp>
        <p:nvCxnSpPr>
          <p:cNvPr id="7" name="Gerade Verbindung mit Pfeil 6">
            <a:extLst>
              <a:ext uri="{FF2B5EF4-FFF2-40B4-BE49-F238E27FC236}">
                <a16:creationId xmlns:a16="http://schemas.microsoft.com/office/drawing/2014/main" id="{00F9E80C-10D1-2EAF-A359-709E06F5C0E2}"/>
              </a:ext>
            </a:extLst>
          </p:cNvPr>
          <p:cNvCxnSpPr>
            <a:cxnSpLocks/>
          </p:cNvCxnSpPr>
          <p:nvPr/>
        </p:nvCxnSpPr>
        <p:spPr>
          <a:xfrm>
            <a:off x="5668108" y="4536243"/>
            <a:ext cx="296320" cy="991034"/>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103EB3A7-2A6F-4DEC-1324-E4093AC89047}"/>
              </a:ext>
            </a:extLst>
          </p:cNvPr>
          <p:cNvCxnSpPr>
            <a:cxnSpLocks/>
          </p:cNvCxnSpPr>
          <p:nvPr/>
        </p:nvCxnSpPr>
        <p:spPr>
          <a:xfrm>
            <a:off x="6465277" y="4536243"/>
            <a:ext cx="447403" cy="79199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90A8D1EB-20DC-8EEF-E5EB-E2FFC3202B64}"/>
              </a:ext>
            </a:extLst>
          </p:cNvPr>
          <p:cNvCxnSpPr>
            <a:cxnSpLocks/>
          </p:cNvCxnSpPr>
          <p:nvPr/>
        </p:nvCxnSpPr>
        <p:spPr>
          <a:xfrm>
            <a:off x="6049108" y="4545657"/>
            <a:ext cx="416169" cy="874028"/>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355F64BB-AB2D-417E-813C-0AA33C56B09A}"/>
              </a:ext>
            </a:extLst>
          </p:cNvPr>
          <p:cNvCxnSpPr>
            <a:cxnSpLocks/>
          </p:cNvCxnSpPr>
          <p:nvPr/>
        </p:nvCxnSpPr>
        <p:spPr>
          <a:xfrm flipV="1">
            <a:off x="5527431" y="4419600"/>
            <a:ext cx="5574323" cy="61216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328273E2-C239-40B0-B84A-FE80C29A1D56}"/>
              </a:ext>
            </a:extLst>
          </p:cNvPr>
          <p:cNvSpPr txBox="1"/>
          <p:nvPr/>
        </p:nvSpPr>
        <p:spPr>
          <a:xfrm rot="21225074">
            <a:off x="7430124" y="4360991"/>
            <a:ext cx="1180131" cy="369332"/>
          </a:xfrm>
          <a:prstGeom prst="rect">
            <a:avLst/>
          </a:prstGeom>
          <a:noFill/>
        </p:spPr>
        <p:txBody>
          <a:bodyPr wrap="none" rtlCol="0">
            <a:spAutoFit/>
          </a:bodyPr>
          <a:lstStyle/>
          <a:p>
            <a:r>
              <a:rPr lang="de-DE"/>
              <a:t>DC - Signal</a:t>
            </a:r>
          </a:p>
        </p:txBody>
      </p:sp>
      <p:cxnSp>
        <p:nvCxnSpPr>
          <p:cNvPr id="21" name="Gerader Verbinder 20">
            <a:extLst>
              <a:ext uri="{FF2B5EF4-FFF2-40B4-BE49-F238E27FC236}">
                <a16:creationId xmlns:a16="http://schemas.microsoft.com/office/drawing/2014/main" id="{EA3CFC02-B15A-4723-BD7B-A025B0EC2CD1}"/>
              </a:ext>
            </a:extLst>
          </p:cNvPr>
          <p:cNvCxnSpPr>
            <a:cxnSpLocks/>
          </p:cNvCxnSpPr>
          <p:nvPr/>
        </p:nvCxnSpPr>
        <p:spPr>
          <a:xfrm flipV="1">
            <a:off x="5527431" y="5823756"/>
            <a:ext cx="5445369" cy="597998"/>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38" name="Ellipse 37">
            <a:extLst>
              <a:ext uri="{FF2B5EF4-FFF2-40B4-BE49-F238E27FC236}">
                <a16:creationId xmlns:a16="http://schemas.microsoft.com/office/drawing/2014/main" id="{E88CD613-EFE1-4D53-BC44-C113ACA64312}"/>
              </a:ext>
            </a:extLst>
          </p:cNvPr>
          <p:cNvSpPr/>
          <p:nvPr/>
        </p:nvSpPr>
        <p:spPr>
          <a:xfrm>
            <a:off x="4970585" y="4652885"/>
            <a:ext cx="697523" cy="2313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A13A87A1-2623-4CB2-8879-E7BEC61DF16E}"/>
              </a:ext>
            </a:extLst>
          </p:cNvPr>
          <p:cNvSpPr/>
          <p:nvPr/>
        </p:nvSpPr>
        <p:spPr>
          <a:xfrm>
            <a:off x="4923693" y="6521168"/>
            <a:ext cx="697523" cy="2313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1" name="Gerade Verbindung mit Pfeil 40">
            <a:extLst>
              <a:ext uri="{FF2B5EF4-FFF2-40B4-BE49-F238E27FC236}">
                <a16:creationId xmlns:a16="http://schemas.microsoft.com/office/drawing/2014/main" id="{D97502E9-1270-424E-A85C-E07D4C2A404D}"/>
              </a:ext>
            </a:extLst>
          </p:cNvPr>
          <p:cNvCxnSpPr/>
          <p:nvPr/>
        </p:nvCxnSpPr>
        <p:spPr>
          <a:xfrm>
            <a:off x="8016736" y="4770020"/>
            <a:ext cx="152400" cy="1352735"/>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818A1D9D-56B3-4846-B262-A12BD982E357}"/>
              </a:ext>
            </a:extLst>
          </p:cNvPr>
          <p:cNvSpPr txBox="1"/>
          <p:nvPr/>
        </p:nvSpPr>
        <p:spPr>
          <a:xfrm rot="4859850">
            <a:off x="7449032" y="5299969"/>
            <a:ext cx="1052724" cy="338554"/>
          </a:xfrm>
          <a:prstGeom prst="rect">
            <a:avLst/>
          </a:prstGeom>
          <a:noFill/>
        </p:spPr>
        <p:txBody>
          <a:bodyPr wrap="none" rtlCol="0">
            <a:spAutoFit/>
          </a:bodyPr>
          <a:lstStyle/>
          <a:p>
            <a:r>
              <a:rPr lang="de-DE" sz="1600">
                <a:solidFill>
                  <a:srgbClr val="FF0000"/>
                </a:solidFill>
                <a:effectLst>
                  <a:outerShdw blurRad="38100" dist="38100" dir="2700000" algn="tl">
                    <a:srgbClr val="000000">
                      <a:alpha val="43137"/>
                    </a:srgbClr>
                  </a:outerShdw>
                </a:effectLst>
              </a:rPr>
              <a:t>AC - Anteil</a:t>
            </a:r>
          </a:p>
        </p:txBody>
      </p:sp>
      <p:cxnSp>
        <p:nvCxnSpPr>
          <p:cNvPr id="43" name="Gerader Verbinder 42">
            <a:extLst>
              <a:ext uri="{FF2B5EF4-FFF2-40B4-BE49-F238E27FC236}">
                <a16:creationId xmlns:a16="http://schemas.microsoft.com/office/drawing/2014/main" id="{21EE8478-8B53-450E-8167-D9ECE4BF9388}"/>
              </a:ext>
            </a:extLst>
          </p:cNvPr>
          <p:cNvCxnSpPr>
            <a:cxnSpLocks/>
          </p:cNvCxnSpPr>
          <p:nvPr/>
        </p:nvCxnSpPr>
        <p:spPr>
          <a:xfrm>
            <a:off x="5668108" y="556846"/>
            <a:ext cx="5492261" cy="750671"/>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6524DDFD-76D7-4073-BA28-A9DFD61EB837}"/>
              </a:ext>
            </a:extLst>
          </p:cNvPr>
          <p:cNvCxnSpPr>
            <a:cxnSpLocks/>
          </p:cNvCxnSpPr>
          <p:nvPr/>
        </p:nvCxnSpPr>
        <p:spPr>
          <a:xfrm>
            <a:off x="5426629" y="2017245"/>
            <a:ext cx="5733740" cy="795475"/>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24BCCD60-0A57-4539-A94F-0389E1F336D9}"/>
              </a:ext>
            </a:extLst>
          </p:cNvPr>
          <p:cNvSpPr txBox="1"/>
          <p:nvPr/>
        </p:nvSpPr>
        <p:spPr>
          <a:xfrm rot="453107">
            <a:off x="7744988" y="559414"/>
            <a:ext cx="1180131" cy="369332"/>
          </a:xfrm>
          <a:prstGeom prst="rect">
            <a:avLst/>
          </a:prstGeom>
          <a:noFill/>
        </p:spPr>
        <p:txBody>
          <a:bodyPr wrap="none" rtlCol="0">
            <a:spAutoFit/>
          </a:bodyPr>
          <a:lstStyle/>
          <a:p>
            <a:r>
              <a:rPr lang="de-DE"/>
              <a:t>DC - Signal</a:t>
            </a:r>
          </a:p>
        </p:txBody>
      </p:sp>
      <p:cxnSp>
        <p:nvCxnSpPr>
          <p:cNvPr id="51" name="Gerade Verbindung mit Pfeil 50">
            <a:extLst>
              <a:ext uri="{FF2B5EF4-FFF2-40B4-BE49-F238E27FC236}">
                <a16:creationId xmlns:a16="http://schemas.microsoft.com/office/drawing/2014/main" id="{F2A20A21-103D-4BF1-8116-8D7DB8D3D5D2}"/>
              </a:ext>
            </a:extLst>
          </p:cNvPr>
          <p:cNvCxnSpPr>
            <a:cxnSpLocks/>
          </p:cNvCxnSpPr>
          <p:nvPr/>
        </p:nvCxnSpPr>
        <p:spPr>
          <a:xfrm flipH="1">
            <a:off x="7608277" y="864067"/>
            <a:ext cx="184800" cy="1431531"/>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CBDF8567-F65F-4CE2-9123-2A17391ABC25}"/>
              </a:ext>
            </a:extLst>
          </p:cNvPr>
          <p:cNvSpPr txBox="1"/>
          <p:nvPr/>
        </p:nvSpPr>
        <p:spPr>
          <a:xfrm rot="5975464">
            <a:off x="7005734" y="1383009"/>
            <a:ext cx="1052724" cy="338554"/>
          </a:xfrm>
          <a:prstGeom prst="rect">
            <a:avLst/>
          </a:prstGeom>
          <a:noFill/>
        </p:spPr>
        <p:txBody>
          <a:bodyPr wrap="square" rtlCol="0">
            <a:spAutoFit/>
          </a:bodyPr>
          <a:lstStyle/>
          <a:p>
            <a:r>
              <a:rPr lang="de-DE" sz="1600">
                <a:solidFill>
                  <a:schemeClr val="accent1"/>
                </a:solidFill>
                <a:effectLst>
                  <a:outerShdw blurRad="38100" dist="38100" dir="2700000" algn="tl">
                    <a:srgbClr val="000000">
                      <a:alpha val="43137"/>
                    </a:srgbClr>
                  </a:outerShdw>
                </a:effectLst>
              </a:rPr>
              <a:t>AC - Anteil</a:t>
            </a:r>
          </a:p>
        </p:txBody>
      </p:sp>
      <p:sp>
        <p:nvSpPr>
          <p:cNvPr id="57" name="Ellipse 56">
            <a:extLst>
              <a:ext uri="{FF2B5EF4-FFF2-40B4-BE49-F238E27FC236}">
                <a16:creationId xmlns:a16="http://schemas.microsoft.com/office/drawing/2014/main" id="{7C399601-A796-460D-9EB9-371A6CFA256E}"/>
              </a:ext>
            </a:extLst>
          </p:cNvPr>
          <p:cNvSpPr/>
          <p:nvPr/>
        </p:nvSpPr>
        <p:spPr>
          <a:xfrm>
            <a:off x="4932485" y="441183"/>
            <a:ext cx="697523" cy="2313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Ellipse 57">
            <a:extLst>
              <a:ext uri="{FF2B5EF4-FFF2-40B4-BE49-F238E27FC236}">
                <a16:creationId xmlns:a16="http://schemas.microsoft.com/office/drawing/2014/main" id="{9ECA2882-AC49-4126-B1DF-E1E9FAFF3919}"/>
              </a:ext>
            </a:extLst>
          </p:cNvPr>
          <p:cNvSpPr/>
          <p:nvPr/>
        </p:nvSpPr>
        <p:spPr>
          <a:xfrm>
            <a:off x="4970584" y="2127873"/>
            <a:ext cx="697523" cy="2313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34778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3A236E-E9E5-5A60-200B-6A05477CE2BB}"/>
              </a:ext>
            </a:extLst>
          </p:cNvPr>
          <p:cNvSpPr>
            <a:spLocks noGrp="1"/>
          </p:cNvSpPr>
          <p:nvPr>
            <p:ph type="title"/>
          </p:nvPr>
        </p:nvSpPr>
        <p:spPr/>
        <p:txBody>
          <a:bodyPr/>
          <a:lstStyle/>
          <a:p>
            <a:r>
              <a:rPr lang="de-DE" dirty="0"/>
              <a:t>Datenverlauf (IR-Kanal)</a:t>
            </a:r>
          </a:p>
        </p:txBody>
      </p:sp>
      <p:pic>
        <p:nvPicPr>
          <p:cNvPr id="4" name="Grafik 3">
            <a:extLst>
              <a:ext uri="{FF2B5EF4-FFF2-40B4-BE49-F238E27FC236}">
                <a16:creationId xmlns:a16="http://schemas.microsoft.com/office/drawing/2014/main" id="{1F42FF2E-60E4-C598-E8F5-0B1D6217580F}"/>
              </a:ext>
            </a:extLst>
          </p:cNvPr>
          <p:cNvPicPr>
            <a:picLocks noChangeAspect="1"/>
          </p:cNvPicPr>
          <p:nvPr/>
        </p:nvPicPr>
        <p:blipFill rotWithShape="1">
          <a:blip r:embed="rId2"/>
          <a:srcRect t="50032"/>
          <a:stretch/>
        </p:blipFill>
        <p:spPr>
          <a:xfrm>
            <a:off x="1106016" y="1886674"/>
            <a:ext cx="10247784" cy="3657600"/>
          </a:xfrm>
          <a:prstGeom prst="rect">
            <a:avLst/>
          </a:prstGeom>
        </p:spPr>
      </p:pic>
      <p:sp>
        <p:nvSpPr>
          <p:cNvPr id="5" name="Textfeld 4">
            <a:extLst>
              <a:ext uri="{FF2B5EF4-FFF2-40B4-BE49-F238E27FC236}">
                <a16:creationId xmlns:a16="http://schemas.microsoft.com/office/drawing/2014/main" id="{35061CF7-0F3C-7143-33E0-B5DAD441AC44}"/>
              </a:ext>
            </a:extLst>
          </p:cNvPr>
          <p:cNvSpPr txBox="1"/>
          <p:nvPr/>
        </p:nvSpPr>
        <p:spPr>
          <a:xfrm>
            <a:off x="4924190" y="6031210"/>
            <a:ext cx="1772601" cy="461665"/>
          </a:xfrm>
          <a:prstGeom prst="rect">
            <a:avLst/>
          </a:prstGeom>
          <a:noFill/>
        </p:spPr>
        <p:txBody>
          <a:bodyPr wrap="none" rtlCol="0">
            <a:spAutoFit/>
          </a:bodyPr>
          <a:lstStyle/>
          <a:p>
            <a:r>
              <a:rPr lang="de-DE" sz="2400" dirty="0"/>
              <a:t>Herzsystolen</a:t>
            </a:r>
          </a:p>
        </p:txBody>
      </p:sp>
      <p:cxnSp>
        <p:nvCxnSpPr>
          <p:cNvPr id="7" name="Gerade Verbindung mit Pfeil 6">
            <a:extLst>
              <a:ext uri="{FF2B5EF4-FFF2-40B4-BE49-F238E27FC236}">
                <a16:creationId xmlns:a16="http://schemas.microsoft.com/office/drawing/2014/main" id="{00F9E80C-10D1-2EAF-A359-709E06F5C0E2}"/>
              </a:ext>
            </a:extLst>
          </p:cNvPr>
          <p:cNvCxnSpPr>
            <a:cxnSpLocks/>
          </p:cNvCxnSpPr>
          <p:nvPr/>
        </p:nvCxnSpPr>
        <p:spPr>
          <a:xfrm flipV="1">
            <a:off x="6574420" y="4097438"/>
            <a:ext cx="1111170" cy="1933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103EB3A7-2A6F-4DEC-1324-E4093AC89047}"/>
              </a:ext>
            </a:extLst>
          </p:cNvPr>
          <p:cNvCxnSpPr>
            <a:cxnSpLocks/>
          </p:cNvCxnSpPr>
          <p:nvPr/>
        </p:nvCxnSpPr>
        <p:spPr>
          <a:xfrm flipV="1">
            <a:off x="6096000" y="4097438"/>
            <a:ext cx="133908" cy="1933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90A8D1EB-20DC-8EEF-E5EB-E2FFC3202B64}"/>
              </a:ext>
            </a:extLst>
          </p:cNvPr>
          <p:cNvCxnSpPr>
            <a:cxnSpLocks/>
          </p:cNvCxnSpPr>
          <p:nvPr/>
        </p:nvCxnSpPr>
        <p:spPr>
          <a:xfrm flipV="1">
            <a:off x="6331352" y="3869383"/>
            <a:ext cx="619536" cy="216182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330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4F64AE-8C48-C3AA-3E7C-C006C1148F18}"/>
              </a:ext>
            </a:extLst>
          </p:cNvPr>
          <p:cNvSpPr>
            <a:spLocks noGrp="1"/>
          </p:cNvSpPr>
          <p:nvPr>
            <p:ph type="title"/>
          </p:nvPr>
        </p:nvSpPr>
        <p:spPr/>
        <p:txBody>
          <a:bodyPr/>
          <a:lstStyle/>
          <a:p>
            <a:r>
              <a:rPr lang="de-DE" dirty="0"/>
              <a:t>Verlauf Rot und IR</a:t>
            </a:r>
          </a:p>
        </p:txBody>
      </p:sp>
      <p:pic>
        <p:nvPicPr>
          <p:cNvPr id="4" name="Grafik 3">
            <a:extLst>
              <a:ext uri="{FF2B5EF4-FFF2-40B4-BE49-F238E27FC236}">
                <a16:creationId xmlns:a16="http://schemas.microsoft.com/office/drawing/2014/main" id="{C8171774-4494-08BE-FBAD-55AE6D81C91A}"/>
              </a:ext>
            </a:extLst>
          </p:cNvPr>
          <p:cNvPicPr>
            <a:picLocks noChangeAspect="1"/>
          </p:cNvPicPr>
          <p:nvPr/>
        </p:nvPicPr>
        <p:blipFill>
          <a:blip r:embed="rId2"/>
          <a:stretch>
            <a:fillRect/>
          </a:stretch>
        </p:blipFill>
        <p:spPr>
          <a:xfrm>
            <a:off x="0" y="1522679"/>
            <a:ext cx="12192000" cy="5335321"/>
          </a:xfrm>
          <a:prstGeom prst="rect">
            <a:avLst/>
          </a:prstGeom>
        </p:spPr>
      </p:pic>
      <p:sp>
        <p:nvSpPr>
          <p:cNvPr id="5" name="Textfeld 4">
            <a:extLst>
              <a:ext uri="{FF2B5EF4-FFF2-40B4-BE49-F238E27FC236}">
                <a16:creationId xmlns:a16="http://schemas.microsoft.com/office/drawing/2014/main" id="{34C69B30-7E81-341B-5C9D-CDC0AC62834A}"/>
              </a:ext>
            </a:extLst>
          </p:cNvPr>
          <p:cNvSpPr txBox="1"/>
          <p:nvPr/>
        </p:nvSpPr>
        <p:spPr>
          <a:xfrm>
            <a:off x="5891514" y="1569762"/>
            <a:ext cx="1006998" cy="369332"/>
          </a:xfrm>
          <a:prstGeom prst="rect">
            <a:avLst/>
          </a:prstGeom>
          <a:solidFill>
            <a:schemeClr val="bg1"/>
          </a:solidFill>
        </p:spPr>
        <p:txBody>
          <a:bodyPr wrap="square" rtlCol="0">
            <a:spAutoFit/>
          </a:bodyPr>
          <a:lstStyle/>
          <a:p>
            <a:pPr algn="ctr"/>
            <a:r>
              <a:rPr lang="de-DE" dirty="0"/>
              <a:t>IR</a:t>
            </a:r>
          </a:p>
        </p:txBody>
      </p:sp>
      <p:sp>
        <p:nvSpPr>
          <p:cNvPr id="6" name="Textfeld 5">
            <a:extLst>
              <a:ext uri="{FF2B5EF4-FFF2-40B4-BE49-F238E27FC236}">
                <a16:creationId xmlns:a16="http://schemas.microsoft.com/office/drawing/2014/main" id="{32D92375-CCEF-4912-E641-E56AAD04B534}"/>
              </a:ext>
            </a:extLst>
          </p:cNvPr>
          <p:cNvSpPr txBox="1"/>
          <p:nvPr/>
        </p:nvSpPr>
        <p:spPr>
          <a:xfrm>
            <a:off x="5891514" y="4213881"/>
            <a:ext cx="1006998" cy="369332"/>
          </a:xfrm>
          <a:prstGeom prst="rect">
            <a:avLst/>
          </a:prstGeom>
          <a:solidFill>
            <a:schemeClr val="bg1"/>
          </a:solidFill>
        </p:spPr>
        <p:txBody>
          <a:bodyPr wrap="square" rtlCol="0">
            <a:spAutoFit/>
          </a:bodyPr>
          <a:lstStyle/>
          <a:p>
            <a:pPr algn="ctr"/>
            <a:r>
              <a:rPr lang="de-DE" dirty="0"/>
              <a:t>ROT</a:t>
            </a:r>
          </a:p>
        </p:txBody>
      </p:sp>
    </p:spTree>
    <p:extLst>
      <p:ext uri="{BB962C8B-B14F-4D97-AF65-F5344CB8AC3E}">
        <p14:creationId xmlns:p14="http://schemas.microsoft.com/office/powerpoint/2010/main" val="109894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615C9A3-A6DD-44EB-BF74-1B00F7F34BF5}"/>
              </a:ext>
            </a:extLst>
          </p:cNvPr>
          <p:cNvPicPr>
            <a:picLocks noChangeAspect="1"/>
          </p:cNvPicPr>
          <p:nvPr/>
        </p:nvPicPr>
        <p:blipFill>
          <a:blip r:embed="rId2"/>
          <a:stretch>
            <a:fillRect/>
          </a:stretch>
        </p:blipFill>
        <p:spPr>
          <a:xfrm>
            <a:off x="1682741" y="1175884"/>
            <a:ext cx="3818717" cy="1692459"/>
          </a:xfrm>
          <a:prstGeom prst="rect">
            <a:avLst/>
          </a:prstGeom>
        </p:spPr>
      </p:pic>
      <p:pic>
        <p:nvPicPr>
          <p:cNvPr id="5" name="Grafik 4">
            <a:extLst>
              <a:ext uri="{FF2B5EF4-FFF2-40B4-BE49-F238E27FC236}">
                <a16:creationId xmlns:a16="http://schemas.microsoft.com/office/drawing/2014/main" id="{C7979668-C18C-4817-BF13-2A149C884897}"/>
              </a:ext>
            </a:extLst>
          </p:cNvPr>
          <p:cNvPicPr>
            <a:picLocks noChangeAspect="1"/>
          </p:cNvPicPr>
          <p:nvPr/>
        </p:nvPicPr>
        <p:blipFill>
          <a:blip r:embed="rId3"/>
          <a:stretch>
            <a:fillRect/>
          </a:stretch>
        </p:blipFill>
        <p:spPr>
          <a:xfrm>
            <a:off x="1983481" y="143943"/>
            <a:ext cx="3060776" cy="916926"/>
          </a:xfrm>
          <a:prstGeom prst="rect">
            <a:avLst/>
          </a:prstGeom>
        </p:spPr>
      </p:pic>
      <p:pic>
        <p:nvPicPr>
          <p:cNvPr id="6" name="Grafik 5">
            <a:extLst>
              <a:ext uri="{FF2B5EF4-FFF2-40B4-BE49-F238E27FC236}">
                <a16:creationId xmlns:a16="http://schemas.microsoft.com/office/drawing/2014/main" id="{81261ABF-59CE-4D9D-AEF6-8AF731BC2281}"/>
              </a:ext>
            </a:extLst>
          </p:cNvPr>
          <p:cNvPicPr>
            <a:picLocks noChangeAspect="1"/>
          </p:cNvPicPr>
          <p:nvPr/>
        </p:nvPicPr>
        <p:blipFill>
          <a:blip r:embed="rId4"/>
          <a:stretch>
            <a:fillRect/>
          </a:stretch>
        </p:blipFill>
        <p:spPr>
          <a:xfrm>
            <a:off x="1474265" y="2925183"/>
            <a:ext cx="3569992" cy="1548430"/>
          </a:xfrm>
          <a:prstGeom prst="rect">
            <a:avLst/>
          </a:prstGeom>
        </p:spPr>
      </p:pic>
      <p:pic>
        <p:nvPicPr>
          <p:cNvPr id="7" name="Grafik 6">
            <a:extLst>
              <a:ext uri="{FF2B5EF4-FFF2-40B4-BE49-F238E27FC236}">
                <a16:creationId xmlns:a16="http://schemas.microsoft.com/office/drawing/2014/main" id="{822002DB-6EA6-4EA4-88EE-161D60F13A2A}"/>
              </a:ext>
            </a:extLst>
          </p:cNvPr>
          <p:cNvPicPr>
            <a:picLocks noChangeAspect="1"/>
          </p:cNvPicPr>
          <p:nvPr/>
        </p:nvPicPr>
        <p:blipFill>
          <a:blip r:embed="rId5"/>
          <a:stretch>
            <a:fillRect/>
          </a:stretch>
        </p:blipFill>
        <p:spPr>
          <a:xfrm>
            <a:off x="6096000" y="190960"/>
            <a:ext cx="3358732" cy="1438328"/>
          </a:xfrm>
          <a:prstGeom prst="rect">
            <a:avLst/>
          </a:prstGeom>
        </p:spPr>
      </p:pic>
      <p:pic>
        <p:nvPicPr>
          <p:cNvPr id="8" name="Grafik 7">
            <a:extLst>
              <a:ext uri="{FF2B5EF4-FFF2-40B4-BE49-F238E27FC236}">
                <a16:creationId xmlns:a16="http://schemas.microsoft.com/office/drawing/2014/main" id="{19D71991-275F-4843-A4A3-824EA1B71A9F}"/>
              </a:ext>
            </a:extLst>
          </p:cNvPr>
          <p:cNvPicPr>
            <a:picLocks noChangeAspect="1"/>
          </p:cNvPicPr>
          <p:nvPr/>
        </p:nvPicPr>
        <p:blipFill>
          <a:blip r:embed="rId6"/>
          <a:stretch>
            <a:fillRect/>
          </a:stretch>
        </p:blipFill>
        <p:spPr>
          <a:xfrm>
            <a:off x="5931329" y="1081795"/>
            <a:ext cx="3818717" cy="1782068"/>
          </a:xfrm>
          <a:prstGeom prst="rect">
            <a:avLst/>
          </a:prstGeom>
        </p:spPr>
      </p:pic>
      <p:pic>
        <p:nvPicPr>
          <p:cNvPr id="9" name="Grafik 8">
            <a:extLst>
              <a:ext uri="{FF2B5EF4-FFF2-40B4-BE49-F238E27FC236}">
                <a16:creationId xmlns:a16="http://schemas.microsoft.com/office/drawing/2014/main" id="{B37AF6A6-2A0C-46B3-88F7-262B081F1732}"/>
              </a:ext>
            </a:extLst>
          </p:cNvPr>
          <p:cNvPicPr>
            <a:picLocks noChangeAspect="1"/>
          </p:cNvPicPr>
          <p:nvPr/>
        </p:nvPicPr>
        <p:blipFill>
          <a:blip r:embed="rId7"/>
          <a:stretch>
            <a:fillRect/>
          </a:stretch>
        </p:blipFill>
        <p:spPr>
          <a:xfrm>
            <a:off x="5075580" y="3083614"/>
            <a:ext cx="5875783" cy="1342169"/>
          </a:xfrm>
          <a:prstGeom prst="rect">
            <a:avLst/>
          </a:prstGeom>
        </p:spPr>
      </p:pic>
      <p:pic>
        <p:nvPicPr>
          <p:cNvPr id="10" name="Grafik 9">
            <a:extLst>
              <a:ext uri="{FF2B5EF4-FFF2-40B4-BE49-F238E27FC236}">
                <a16:creationId xmlns:a16="http://schemas.microsoft.com/office/drawing/2014/main" id="{9038520E-1B0D-4B04-A423-1E82CDF90C57}"/>
              </a:ext>
            </a:extLst>
          </p:cNvPr>
          <p:cNvPicPr>
            <a:picLocks noChangeAspect="1"/>
          </p:cNvPicPr>
          <p:nvPr/>
        </p:nvPicPr>
        <p:blipFill>
          <a:blip r:embed="rId8"/>
          <a:stretch>
            <a:fillRect/>
          </a:stretch>
        </p:blipFill>
        <p:spPr>
          <a:xfrm>
            <a:off x="2675755" y="4577647"/>
            <a:ext cx="6840491" cy="2003843"/>
          </a:xfrm>
          <a:prstGeom prst="rect">
            <a:avLst/>
          </a:prstGeom>
        </p:spPr>
      </p:pic>
      <p:sp>
        <p:nvSpPr>
          <p:cNvPr id="2" name="Textfeld 1">
            <a:extLst>
              <a:ext uri="{FF2B5EF4-FFF2-40B4-BE49-F238E27FC236}">
                <a16:creationId xmlns:a16="http://schemas.microsoft.com/office/drawing/2014/main" id="{FCA37C3E-380D-F345-E116-AF5010064AE1}"/>
              </a:ext>
            </a:extLst>
          </p:cNvPr>
          <p:cNvSpPr txBox="1"/>
          <p:nvPr/>
        </p:nvSpPr>
        <p:spPr>
          <a:xfrm>
            <a:off x="5931329" y="2823016"/>
            <a:ext cx="2991909" cy="307777"/>
          </a:xfrm>
          <a:prstGeom prst="rect">
            <a:avLst/>
          </a:prstGeom>
          <a:noFill/>
        </p:spPr>
        <p:txBody>
          <a:bodyPr wrap="none" rtlCol="0">
            <a:spAutoFit/>
          </a:bodyPr>
          <a:lstStyle/>
          <a:p>
            <a:r>
              <a:rPr lang="de-DE" sz="1400" dirty="0"/>
              <a:t>E = Extinktion = Absorption + Streuung</a:t>
            </a:r>
          </a:p>
        </p:txBody>
      </p:sp>
      <p:sp>
        <p:nvSpPr>
          <p:cNvPr id="11" name="Textfeld 10">
            <a:extLst>
              <a:ext uri="{FF2B5EF4-FFF2-40B4-BE49-F238E27FC236}">
                <a16:creationId xmlns:a16="http://schemas.microsoft.com/office/drawing/2014/main" id="{8C53A9FB-49A7-5CB4-5850-30D247DC2CBA}"/>
              </a:ext>
            </a:extLst>
          </p:cNvPr>
          <p:cNvSpPr txBox="1"/>
          <p:nvPr/>
        </p:nvSpPr>
        <p:spPr>
          <a:xfrm>
            <a:off x="5132071" y="952905"/>
            <a:ext cx="2881400" cy="307777"/>
          </a:xfrm>
          <a:prstGeom prst="rect">
            <a:avLst/>
          </a:prstGeom>
          <a:noFill/>
        </p:spPr>
        <p:txBody>
          <a:bodyPr wrap="square">
            <a:spAutoFit/>
          </a:bodyPr>
          <a:lstStyle/>
          <a:p>
            <a:r>
              <a:rPr lang="de-DE" sz="1400" dirty="0"/>
              <a:t>Extinktion ist dimensionslos</a:t>
            </a:r>
          </a:p>
        </p:txBody>
      </p:sp>
      <p:sp>
        <p:nvSpPr>
          <p:cNvPr id="12" name="Textfeld 11">
            <a:extLst>
              <a:ext uri="{FF2B5EF4-FFF2-40B4-BE49-F238E27FC236}">
                <a16:creationId xmlns:a16="http://schemas.microsoft.com/office/drawing/2014/main" id="{079FEC67-C79C-99D1-BADD-DE4B40CEB0DD}"/>
              </a:ext>
            </a:extLst>
          </p:cNvPr>
          <p:cNvSpPr txBox="1"/>
          <p:nvPr/>
        </p:nvSpPr>
        <p:spPr>
          <a:xfrm>
            <a:off x="9310599" y="406711"/>
            <a:ext cx="2881401" cy="523220"/>
          </a:xfrm>
          <a:prstGeom prst="rect">
            <a:avLst/>
          </a:prstGeom>
          <a:noFill/>
        </p:spPr>
        <p:txBody>
          <a:bodyPr wrap="square">
            <a:spAutoFit/>
          </a:bodyPr>
          <a:lstStyle/>
          <a:p>
            <a:r>
              <a:rPr lang="de-DE" sz="1400" dirty="0"/>
              <a:t>c = Stoffmengenkonzentration   </a:t>
            </a:r>
          </a:p>
          <a:p>
            <a:r>
              <a:rPr lang="de-DE" sz="1400" dirty="0"/>
              <a:t>   = </a:t>
            </a:r>
            <a:r>
              <a:rPr lang="de-DE" sz="1400" dirty="0" err="1"/>
              <a:t>mol</a:t>
            </a:r>
            <a:r>
              <a:rPr lang="de-DE" sz="1400" dirty="0"/>
              <a:t> / Volumen = </a:t>
            </a:r>
            <a:r>
              <a:rPr lang="de-DE" sz="1400" dirty="0" err="1"/>
              <a:t>mol</a:t>
            </a:r>
            <a:r>
              <a:rPr lang="de-DE" sz="1400" dirty="0"/>
              <a:t> * m^-3 </a:t>
            </a:r>
          </a:p>
        </p:txBody>
      </p:sp>
      <p:sp>
        <p:nvSpPr>
          <p:cNvPr id="13" name="Textfeld 12">
            <a:extLst>
              <a:ext uri="{FF2B5EF4-FFF2-40B4-BE49-F238E27FC236}">
                <a16:creationId xmlns:a16="http://schemas.microsoft.com/office/drawing/2014/main" id="{893EFA6E-CEC1-0E38-28EA-2B183549FB30}"/>
              </a:ext>
            </a:extLst>
          </p:cNvPr>
          <p:cNvSpPr txBox="1"/>
          <p:nvPr/>
        </p:nvSpPr>
        <p:spPr>
          <a:xfrm>
            <a:off x="9341141" y="1559156"/>
            <a:ext cx="2881401" cy="307777"/>
          </a:xfrm>
          <a:prstGeom prst="rect">
            <a:avLst/>
          </a:prstGeom>
          <a:noFill/>
        </p:spPr>
        <p:txBody>
          <a:bodyPr wrap="square">
            <a:spAutoFit/>
          </a:bodyPr>
          <a:lstStyle/>
          <a:p>
            <a:r>
              <a:rPr lang="de-DE" sz="1400" dirty="0"/>
              <a:t>d = Durchstrahlte Länge [m] </a:t>
            </a:r>
          </a:p>
        </p:txBody>
      </p:sp>
      <p:sp>
        <p:nvSpPr>
          <p:cNvPr id="14" name="Textfeld 13">
            <a:extLst>
              <a:ext uri="{FF2B5EF4-FFF2-40B4-BE49-F238E27FC236}">
                <a16:creationId xmlns:a16="http://schemas.microsoft.com/office/drawing/2014/main" id="{045250AC-50F1-CEAD-8532-C3B02DDB762A}"/>
              </a:ext>
            </a:extLst>
          </p:cNvPr>
          <p:cNvSpPr txBox="1"/>
          <p:nvPr/>
        </p:nvSpPr>
        <p:spPr>
          <a:xfrm>
            <a:off x="9341141" y="2029207"/>
            <a:ext cx="2881401" cy="307777"/>
          </a:xfrm>
          <a:prstGeom prst="rect">
            <a:avLst/>
          </a:prstGeom>
          <a:noFill/>
        </p:spPr>
        <p:txBody>
          <a:bodyPr wrap="square">
            <a:spAutoFit/>
          </a:bodyPr>
          <a:lstStyle/>
          <a:p>
            <a:r>
              <a:rPr lang="de-DE" sz="1400" dirty="0"/>
              <a:t>𝜀 = m^2 * </a:t>
            </a:r>
            <a:r>
              <a:rPr lang="de-DE" sz="1400" dirty="0" err="1"/>
              <a:t>mol</a:t>
            </a:r>
            <a:r>
              <a:rPr lang="de-DE" sz="1400" dirty="0"/>
              <a:t>^-1 </a:t>
            </a:r>
          </a:p>
        </p:txBody>
      </p:sp>
    </p:spTree>
    <p:extLst>
      <p:ext uri="{BB962C8B-B14F-4D97-AF65-F5344CB8AC3E}">
        <p14:creationId xmlns:p14="http://schemas.microsoft.com/office/powerpoint/2010/main" val="1319371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EC52D4A-8E7E-45E3-8DAD-6082BF903560}"/>
              </a:ext>
            </a:extLst>
          </p:cNvPr>
          <p:cNvPicPr>
            <a:picLocks noChangeAspect="1"/>
          </p:cNvPicPr>
          <p:nvPr/>
        </p:nvPicPr>
        <p:blipFill>
          <a:blip r:embed="rId2"/>
          <a:stretch>
            <a:fillRect/>
          </a:stretch>
        </p:blipFill>
        <p:spPr>
          <a:xfrm>
            <a:off x="2068352" y="311585"/>
            <a:ext cx="3849240" cy="1129110"/>
          </a:xfrm>
          <a:prstGeom prst="rect">
            <a:avLst/>
          </a:prstGeom>
        </p:spPr>
      </p:pic>
      <p:pic>
        <p:nvPicPr>
          <p:cNvPr id="5" name="Grafik 4">
            <a:extLst>
              <a:ext uri="{FF2B5EF4-FFF2-40B4-BE49-F238E27FC236}">
                <a16:creationId xmlns:a16="http://schemas.microsoft.com/office/drawing/2014/main" id="{4C286329-9389-4563-89BE-4ADB62D95B27}"/>
              </a:ext>
            </a:extLst>
          </p:cNvPr>
          <p:cNvPicPr>
            <a:picLocks noChangeAspect="1"/>
          </p:cNvPicPr>
          <p:nvPr/>
        </p:nvPicPr>
        <p:blipFill>
          <a:blip r:embed="rId3"/>
          <a:stretch>
            <a:fillRect/>
          </a:stretch>
        </p:blipFill>
        <p:spPr>
          <a:xfrm>
            <a:off x="1805529" y="1440696"/>
            <a:ext cx="4035386" cy="2245399"/>
          </a:xfrm>
          <a:prstGeom prst="rect">
            <a:avLst/>
          </a:prstGeom>
        </p:spPr>
      </p:pic>
      <p:pic>
        <p:nvPicPr>
          <p:cNvPr id="6" name="Grafik 5">
            <a:extLst>
              <a:ext uri="{FF2B5EF4-FFF2-40B4-BE49-F238E27FC236}">
                <a16:creationId xmlns:a16="http://schemas.microsoft.com/office/drawing/2014/main" id="{B973D9C3-492D-4358-B40F-44D4BEDC0F66}"/>
              </a:ext>
            </a:extLst>
          </p:cNvPr>
          <p:cNvPicPr>
            <a:picLocks noChangeAspect="1"/>
          </p:cNvPicPr>
          <p:nvPr/>
        </p:nvPicPr>
        <p:blipFill rotWithShape="1">
          <a:blip r:embed="rId4"/>
          <a:srcRect t="6290"/>
          <a:stretch/>
        </p:blipFill>
        <p:spPr>
          <a:xfrm>
            <a:off x="1657694" y="3807015"/>
            <a:ext cx="4862198" cy="2029200"/>
          </a:xfrm>
          <a:prstGeom prst="rect">
            <a:avLst/>
          </a:prstGeom>
        </p:spPr>
      </p:pic>
      <p:sp>
        <p:nvSpPr>
          <p:cNvPr id="7" name="Textfeld 6">
            <a:extLst>
              <a:ext uri="{FF2B5EF4-FFF2-40B4-BE49-F238E27FC236}">
                <a16:creationId xmlns:a16="http://schemas.microsoft.com/office/drawing/2014/main" id="{810B69AD-0FD0-4E9B-8E3B-954D563456FA}"/>
              </a:ext>
            </a:extLst>
          </p:cNvPr>
          <p:cNvSpPr txBox="1"/>
          <p:nvPr/>
        </p:nvSpPr>
        <p:spPr>
          <a:xfrm>
            <a:off x="6722483" y="1095091"/>
            <a:ext cx="3742628" cy="3693319"/>
          </a:xfrm>
          <a:prstGeom prst="rect">
            <a:avLst/>
          </a:prstGeom>
          <a:noFill/>
        </p:spPr>
        <p:txBody>
          <a:bodyPr wrap="none" rtlCol="0">
            <a:spAutoFit/>
          </a:bodyPr>
          <a:lstStyle/>
          <a:p>
            <a:r>
              <a:rPr lang="de-DE" dirty="0"/>
              <a:t>Wenn man AC und DC kennt, benötigt</a:t>
            </a:r>
          </a:p>
          <a:p>
            <a:r>
              <a:rPr lang="de-DE" dirty="0"/>
              <a:t>Man nicht I / I0.</a:t>
            </a:r>
          </a:p>
          <a:p>
            <a:endParaRPr lang="de-DE" dirty="0"/>
          </a:p>
          <a:p>
            <a:r>
              <a:rPr lang="de-DE" dirty="0"/>
              <a:t>Ratio </a:t>
            </a:r>
            <a:r>
              <a:rPr lang="de-DE" dirty="0" err="1"/>
              <a:t>of</a:t>
            </a:r>
            <a:r>
              <a:rPr lang="de-DE" dirty="0"/>
              <a:t> Ratio</a:t>
            </a:r>
          </a:p>
          <a:p>
            <a:endParaRPr lang="de-DE" dirty="0"/>
          </a:p>
          <a:p>
            <a:r>
              <a:rPr lang="de-DE" dirty="0" err="1"/>
              <a:t>R_rot</a:t>
            </a:r>
            <a:r>
              <a:rPr lang="de-DE" dirty="0"/>
              <a:t> = AC(rot)/DC(rot)</a:t>
            </a:r>
          </a:p>
          <a:p>
            <a:r>
              <a:rPr lang="de-DE" dirty="0" err="1"/>
              <a:t>R_ir</a:t>
            </a:r>
            <a:r>
              <a:rPr lang="de-DE" dirty="0"/>
              <a:t> = AC(IR) / DC(IR)</a:t>
            </a:r>
          </a:p>
          <a:p>
            <a:endParaRPr lang="de-DE" dirty="0"/>
          </a:p>
          <a:p>
            <a:r>
              <a:rPr lang="de-DE" dirty="0" err="1"/>
              <a:t>Rg</a:t>
            </a:r>
            <a:r>
              <a:rPr lang="de-DE" dirty="0"/>
              <a:t> = </a:t>
            </a:r>
            <a:r>
              <a:rPr lang="de-DE" dirty="0" err="1"/>
              <a:t>R_rot</a:t>
            </a:r>
            <a:r>
              <a:rPr lang="de-DE" dirty="0"/>
              <a:t>/</a:t>
            </a:r>
            <a:r>
              <a:rPr lang="de-DE" dirty="0" err="1"/>
              <a:t>R_ir</a:t>
            </a:r>
            <a:r>
              <a:rPr lang="de-DE" dirty="0"/>
              <a:t>  </a:t>
            </a:r>
          </a:p>
          <a:p>
            <a:endParaRPr lang="de-DE" dirty="0"/>
          </a:p>
          <a:p>
            <a:r>
              <a:rPr lang="de-DE" dirty="0" err="1"/>
              <a:t>R_g</a:t>
            </a:r>
            <a:r>
              <a:rPr lang="de-DE" dirty="0"/>
              <a:t> ist proportional zu SpO2</a:t>
            </a:r>
          </a:p>
          <a:p>
            <a:endParaRPr lang="de-DE" dirty="0"/>
          </a:p>
          <a:p>
            <a:endParaRPr lang="de-DE" dirty="0"/>
          </a:p>
        </p:txBody>
      </p:sp>
    </p:spTree>
    <p:extLst>
      <p:ext uri="{BB962C8B-B14F-4D97-AF65-F5344CB8AC3E}">
        <p14:creationId xmlns:p14="http://schemas.microsoft.com/office/powerpoint/2010/main" val="1855398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1"/>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83" name="Google Shape;283;p51"/>
          <p:cNvPicPr preferRelativeResize="0"/>
          <p:nvPr/>
        </p:nvPicPr>
        <p:blipFill>
          <a:blip r:embed="rId3">
            <a:alphaModFix/>
          </a:blip>
          <a:stretch>
            <a:fillRect/>
          </a:stretch>
        </p:blipFill>
        <p:spPr>
          <a:xfrm>
            <a:off x="3514501" y="1694067"/>
            <a:ext cx="4305300" cy="476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1DA4204-243D-6747-9F98-DA5608449B65}"/>
              </a:ext>
            </a:extLst>
          </p:cNvPr>
          <p:cNvPicPr>
            <a:picLocks noChangeAspect="1"/>
          </p:cNvPicPr>
          <p:nvPr/>
        </p:nvPicPr>
        <p:blipFill rotWithShape="1">
          <a:blip r:embed="rId2"/>
          <a:srcRect l="31844" r="32008"/>
          <a:stretch/>
        </p:blipFill>
        <p:spPr>
          <a:xfrm>
            <a:off x="9098887" y="2881068"/>
            <a:ext cx="2809691" cy="2822089"/>
          </a:xfrm>
          <a:prstGeom prst="rect">
            <a:avLst/>
          </a:prstGeom>
        </p:spPr>
      </p:pic>
      <p:sp>
        <p:nvSpPr>
          <p:cNvPr id="2" name="Titel 1">
            <a:extLst>
              <a:ext uri="{FF2B5EF4-FFF2-40B4-BE49-F238E27FC236}">
                <a16:creationId xmlns:a16="http://schemas.microsoft.com/office/drawing/2014/main" id="{893433A5-1D65-5446-915D-809EE2C331BC}"/>
              </a:ext>
            </a:extLst>
          </p:cNvPr>
          <p:cNvSpPr>
            <a:spLocks noGrp="1"/>
          </p:cNvSpPr>
          <p:nvPr>
            <p:ph type="title"/>
          </p:nvPr>
        </p:nvSpPr>
        <p:spPr>
          <a:xfrm>
            <a:off x="838200" y="365125"/>
            <a:ext cx="5547610" cy="1325563"/>
          </a:xfrm>
        </p:spPr>
        <p:txBody>
          <a:bodyPr>
            <a:normAutofit/>
          </a:bodyPr>
          <a:lstStyle/>
          <a:p>
            <a:r>
              <a:rPr lang="de-DE" dirty="0"/>
              <a:t>Stofftransport im Blut</a:t>
            </a:r>
          </a:p>
        </p:txBody>
      </p:sp>
      <p:sp>
        <p:nvSpPr>
          <p:cNvPr id="3" name="Inhaltsplatzhalter 2">
            <a:extLst>
              <a:ext uri="{FF2B5EF4-FFF2-40B4-BE49-F238E27FC236}">
                <a16:creationId xmlns:a16="http://schemas.microsoft.com/office/drawing/2014/main" id="{B0E7DC76-A567-714D-8DAF-2BEFD012CA14}"/>
              </a:ext>
            </a:extLst>
          </p:cNvPr>
          <p:cNvSpPr>
            <a:spLocks noGrp="1"/>
          </p:cNvSpPr>
          <p:nvPr>
            <p:ph idx="1"/>
          </p:nvPr>
        </p:nvSpPr>
        <p:spPr>
          <a:xfrm>
            <a:off x="687729" y="1660889"/>
            <a:ext cx="10515600" cy="4351338"/>
          </a:xfrm>
        </p:spPr>
        <p:txBody>
          <a:bodyPr>
            <a:normAutofit/>
          </a:bodyPr>
          <a:lstStyle/>
          <a:p>
            <a:r>
              <a:rPr lang="de-DE" dirty="0"/>
              <a:t>O</a:t>
            </a:r>
            <a:r>
              <a:rPr lang="de-DE" baseline="-25000" dirty="0"/>
              <a:t>2</a:t>
            </a:r>
            <a:r>
              <a:rPr lang="de-DE" dirty="0"/>
              <a:t>-Transport - Lunge &gt;&gt; Zellen</a:t>
            </a:r>
          </a:p>
          <a:p>
            <a:pPr lvl="1"/>
            <a:r>
              <a:rPr lang="de-DE" dirty="0"/>
              <a:t>Hämoglobin (Hb) als HbO</a:t>
            </a:r>
            <a:r>
              <a:rPr lang="de-DE" baseline="-25000" dirty="0"/>
              <a:t>2</a:t>
            </a:r>
            <a:br>
              <a:rPr lang="de-DE" baseline="-25000" dirty="0"/>
            </a:br>
            <a:br>
              <a:rPr lang="de-DE" baseline="-25000" dirty="0"/>
            </a:br>
            <a:endParaRPr lang="de-DE" baseline="-25000" dirty="0"/>
          </a:p>
          <a:p>
            <a:r>
              <a:rPr lang="de-DE" dirty="0"/>
              <a:t>CO</a:t>
            </a:r>
            <a:r>
              <a:rPr lang="de-DE" baseline="-25000" dirty="0"/>
              <a:t>2</a:t>
            </a:r>
            <a:r>
              <a:rPr lang="de-DE" dirty="0"/>
              <a:t>-Transport Zelle &gt;&gt; Lunge</a:t>
            </a:r>
          </a:p>
          <a:p>
            <a:pPr lvl="1"/>
            <a:r>
              <a:rPr lang="de-DE" dirty="0"/>
              <a:t>gelöst im Blutplasma (7%) </a:t>
            </a:r>
          </a:p>
          <a:p>
            <a:pPr lvl="1"/>
            <a:r>
              <a:rPr lang="de-DE" dirty="0"/>
              <a:t>gebunden ans Hämoglobin (10%)</a:t>
            </a:r>
          </a:p>
          <a:p>
            <a:pPr lvl="1"/>
            <a:r>
              <a:rPr lang="de-DE" dirty="0"/>
              <a:t>In Form von Bikarbonat (HCO</a:t>
            </a:r>
            <a:r>
              <a:rPr lang="de-DE" baseline="-25000" dirty="0"/>
              <a:t>3</a:t>
            </a:r>
            <a:r>
              <a:rPr lang="de-DE" baseline="30000" dirty="0"/>
              <a:t>-</a:t>
            </a:r>
            <a:r>
              <a:rPr lang="de-DE" dirty="0"/>
              <a:t>) (80-85%)</a:t>
            </a:r>
          </a:p>
          <a:p>
            <a:pPr lvl="1"/>
            <a:r>
              <a:rPr lang="de-DE" dirty="0"/>
              <a:t>Siehe auch: </a:t>
            </a:r>
            <a:r>
              <a:rPr lang="de-DE" dirty="0">
                <a:hlinkClick r:id="rId3"/>
              </a:rPr>
              <a:t>https://flexikon.doccheck.com/de/Kohlendioxidtransport</a:t>
            </a:r>
            <a:endParaRPr lang="de-DE" dirty="0"/>
          </a:p>
          <a:p>
            <a:pPr marL="457200" lvl="1" indent="0">
              <a:buNone/>
            </a:pPr>
            <a:endParaRPr lang="de-DE" dirty="0"/>
          </a:p>
          <a:p>
            <a:pPr lvl="2"/>
            <a:endParaRPr lang="de-DE" sz="2800" baseline="-25000" dirty="0"/>
          </a:p>
        </p:txBody>
      </p:sp>
      <p:pic>
        <p:nvPicPr>
          <p:cNvPr id="4" name="Grafik 3">
            <a:extLst>
              <a:ext uri="{FF2B5EF4-FFF2-40B4-BE49-F238E27FC236}">
                <a16:creationId xmlns:a16="http://schemas.microsoft.com/office/drawing/2014/main" id="{DDB8B101-9DF8-154D-8BAB-C7FC7CD8B080}"/>
              </a:ext>
            </a:extLst>
          </p:cNvPr>
          <p:cNvPicPr>
            <a:picLocks noChangeAspect="1"/>
          </p:cNvPicPr>
          <p:nvPr/>
        </p:nvPicPr>
        <p:blipFill rotWithShape="1">
          <a:blip r:embed="rId4"/>
          <a:srcRect l="34270" r="31553"/>
          <a:stretch/>
        </p:blipFill>
        <p:spPr>
          <a:xfrm>
            <a:off x="6519545" y="365125"/>
            <a:ext cx="3267855" cy="3471433"/>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FDBD3281-3E5C-045F-8637-BE2312F8EE3E}"/>
                  </a:ext>
                </a:extLst>
              </p:cNvPr>
              <p:cNvSpPr txBox="1"/>
              <p:nvPr/>
            </p:nvSpPr>
            <p:spPr>
              <a:xfrm>
                <a:off x="695608" y="5216971"/>
                <a:ext cx="7183056" cy="1482137"/>
              </a:xfrm>
              <a:prstGeom prst="rect">
                <a:avLst/>
              </a:prstGeom>
              <a:noFill/>
            </p:spPr>
            <p:txBody>
              <a:bodyPr wrap="square">
                <a:spAutoFit/>
              </a:bodyPr>
              <a:lstStyle/>
              <a:p>
                <a:pPr marL="457200" indent="-457200">
                  <a:buFont typeface="Arial" panose="020B0604020202020204" pitchFamily="34" charset="0"/>
                  <a:buChar char="•"/>
                </a:pPr>
                <a:r>
                  <a:rPr lang="de-DE" sz="2800" dirty="0"/>
                  <a:t>Arterielles Blut besteht aus Hb und HbO</a:t>
                </a:r>
                <a:r>
                  <a:rPr lang="de-DE" sz="2800" baseline="-25000" dirty="0"/>
                  <a:t>2</a:t>
                </a:r>
                <a:br>
                  <a:rPr lang="de-DE" sz="2800" baseline="-25000" dirty="0"/>
                </a:br>
                <a:endParaRPr lang="de-DE" sz="2800" baseline="-25000" dirty="0"/>
              </a:p>
              <a:p>
                <a:pPr marL="457200" indent="-457200">
                  <a:buFont typeface="Arial" panose="020B0604020202020204" pitchFamily="34" charset="0"/>
                  <a:buChar char="•"/>
                </a:pPr>
                <a:r>
                  <a:rPr lang="de-DE" sz="2800" dirty="0"/>
                  <a:t>Sauerstoffsättigung SpO</a:t>
                </a:r>
                <a:r>
                  <a:rPr lang="de-DE" sz="2800" baseline="-25000" dirty="0"/>
                  <a:t>2</a:t>
                </a:r>
                <a:r>
                  <a:rPr lang="de-DE" sz="2800" dirty="0"/>
                  <a:t> = </a:t>
                </a:r>
                <a14:m>
                  <m:oMath xmlns:m="http://schemas.openxmlformats.org/officeDocument/2006/math">
                    <m:f>
                      <m:fPr>
                        <m:ctrlPr>
                          <a:rPr lang="de-DE" sz="2800" i="1" smtClean="0">
                            <a:latin typeface="Cambria Math" panose="02040503050406030204" pitchFamily="18" charset="0"/>
                          </a:rPr>
                        </m:ctrlPr>
                      </m:fPr>
                      <m:num>
                        <m:r>
                          <a:rPr lang="de-DE" sz="2800" b="0" i="1" smtClean="0">
                            <a:latin typeface="Cambria Math" panose="02040503050406030204" pitchFamily="18" charset="0"/>
                          </a:rPr>
                          <m:t>𝐻𝑏</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𝑂</m:t>
                            </m:r>
                          </m:e>
                          <m:sub>
                            <m:r>
                              <a:rPr lang="de-DE" sz="2800" b="0" i="1" smtClean="0">
                                <a:latin typeface="Cambria Math" panose="02040503050406030204" pitchFamily="18" charset="0"/>
                              </a:rPr>
                              <m:t>2</m:t>
                            </m:r>
                          </m:sub>
                        </m:sSub>
                      </m:num>
                      <m:den>
                        <m:r>
                          <a:rPr lang="de-DE" sz="2800" b="0" i="1" smtClean="0">
                            <a:latin typeface="Cambria Math" panose="02040503050406030204" pitchFamily="18" charset="0"/>
                          </a:rPr>
                          <m:t>𝐻𝑏</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𝑂</m:t>
                            </m:r>
                          </m:e>
                          <m:sub>
                            <m:r>
                              <a:rPr lang="de-DE" sz="2800" b="0" i="1" smtClean="0">
                                <a:latin typeface="Cambria Math" panose="02040503050406030204" pitchFamily="18" charset="0"/>
                              </a:rPr>
                              <m:t>2</m:t>
                            </m:r>
                          </m:sub>
                        </m:sSub>
                        <m:r>
                          <a:rPr lang="de-DE" sz="2800" b="0" i="1" smtClean="0">
                            <a:latin typeface="Cambria Math" panose="02040503050406030204" pitchFamily="18" charset="0"/>
                          </a:rPr>
                          <m:t>+</m:t>
                        </m:r>
                        <m:r>
                          <a:rPr lang="de-DE" sz="2800" b="0" i="1" smtClean="0">
                            <a:latin typeface="Cambria Math" panose="02040503050406030204" pitchFamily="18" charset="0"/>
                          </a:rPr>
                          <m:t>𝐻𝑏</m:t>
                        </m:r>
                      </m:den>
                    </m:f>
                  </m:oMath>
                </a14:m>
                <a:endParaRPr lang="de-DE" sz="2800" baseline="-25000" dirty="0"/>
              </a:p>
            </p:txBody>
          </p:sp>
        </mc:Choice>
        <mc:Fallback xmlns="">
          <p:sp>
            <p:nvSpPr>
              <p:cNvPr id="9" name="Textfeld 8">
                <a:extLst>
                  <a:ext uri="{FF2B5EF4-FFF2-40B4-BE49-F238E27FC236}">
                    <a16:creationId xmlns:a16="http://schemas.microsoft.com/office/drawing/2014/main" id="{FDBD3281-3E5C-045F-8637-BE2312F8EE3E}"/>
                  </a:ext>
                </a:extLst>
              </p:cNvPr>
              <p:cNvSpPr txBox="1">
                <a:spLocks noRot="1" noChangeAspect="1" noMove="1" noResize="1" noEditPoints="1" noAdjustHandles="1" noChangeArrowheads="1" noChangeShapeType="1" noTextEdit="1"/>
              </p:cNvSpPr>
              <p:nvPr/>
            </p:nvSpPr>
            <p:spPr>
              <a:xfrm>
                <a:off x="695608" y="5216971"/>
                <a:ext cx="7183056" cy="1482137"/>
              </a:xfrm>
              <a:prstGeom prst="rect">
                <a:avLst/>
              </a:prstGeom>
              <a:blipFill>
                <a:blip r:embed="rId5"/>
                <a:stretch>
                  <a:fillRect l="-1411" t="-4237" b="-847"/>
                </a:stretch>
              </a:blipFill>
            </p:spPr>
            <p:txBody>
              <a:bodyPr/>
              <a:lstStyle/>
              <a:p>
                <a:r>
                  <a:rPr lang="de-DE">
                    <a:noFill/>
                  </a:rPr>
                  <a:t> </a:t>
                </a:r>
              </a:p>
            </p:txBody>
          </p:sp>
        </mc:Fallback>
      </mc:AlternateContent>
    </p:spTree>
    <p:extLst>
      <p:ext uri="{BB962C8B-B14F-4D97-AF65-F5344CB8AC3E}">
        <p14:creationId xmlns:p14="http://schemas.microsoft.com/office/powerpoint/2010/main" val="3788639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2"/>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89" name="Google Shape;289;p52"/>
          <p:cNvPicPr preferRelativeResize="0"/>
          <p:nvPr/>
        </p:nvPicPr>
        <p:blipFill>
          <a:blip r:embed="rId3">
            <a:alphaModFix/>
          </a:blip>
          <a:stretch>
            <a:fillRect/>
          </a:stretch>
        </p:blipFill>
        <p:spPr>
          <a:xfrm>
            <a:off x="2369700" y="1881501"/>
            <a:ext cx="7045533" cy="4456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3"/>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95" name="Google Shape;295;p53"/>
          <p:cNvPicPr preferRelativeResize="0"/>
          <p:nvPr/>
        </p:nvPicPr>
        <p:blipFill>
          <a:blip r:embed="rId3">
            <a:alphaModFix/>
          </a:blip>
          <a:stretch>
            <a:fillRect/>
          </a:stretch>
        </p:blipFill>
        <p:spPr>
          <a:xfrm>
            <a:off x="2652167" y="1600800"/>
            <a:ext cx="6512767" cy="50459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301" name="Google Shape;301;p54"/>
          <p:cNvPicPr preferRelativeResize="0"/>
          <p:nvPr/>
        </p:nvPicPr>
        <p:blipFill>
          <a:blip r:embed="rId3">
            <a:alphaModFix/>
          </a:blip>
          <a:stretch>
            <a:fillRect/>
          </a:stretch>
        </p:blipFill>
        <p:spPr>
          <a:xfrm>
            <a:off x="2545634" y="1628700"/>
            <a:ext cx="6625065" cy="4354467"/>
          </a:xfrm>
          <a:prstGeom prst="rect">
            <a:avLst/>
          </a:prstGeom>
          <a:noFill/>
          <a:ln>
            <a:noFill/>
          </a:ln>
        </p:spPr>
      </p:pic>
      <p:pic>
        <p:nvPicPr>
          <p:cNvPr id="302" name="Google Shape;302;p54"/>
          <p:cNvPicPr preferRelativeResize="0"/>
          <p:nvPr/>
        </p:nvPicPr>
        <p:blipFill>
          <a:blip r:embed="rId4">
            <a:alphaModFix/>
          </a:blip>
          <a:stretch>
            <a:fillRect/>
          </a:stretch>
        </p:blipFill>
        <p:spPr>
          <a:xfrm>
            <a:off x="2915567" y="5964076"/>
            <a:ext cx="5989848" cy="70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5"/>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Atmungseffekte</a:t>
            </a:r>
            <a:endParaRPr/>
          </a:p>
        </p:txBody>
      </p:sp>
      <p:pic>
        <p:nvPicPr>
          <p:cNvPr id="308" name="Google Shape;308;p55"/>
          <p:cNvPicPr preferRelativeResize="0"/>
          <p:nvPr/>
        </p:nvPicPr>
        <p:blipFill>
          <a:blip r:embed="rId3">
            <a:alphaModFix/>
          </a:blip>
          <a:stretch>
            <a:fillRect/>
          </a:stretch>
        </p:blipFill>
        <p:spPr>
          <a:xfrm>
            <a:off x="3018933" y="1568533"/>
            <a:ext cx="5980000" cy="50426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6"/>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rot (R) vs infrarot (IR)</a:t>
            </a:r>
            <a:endParaRPr/>
          </a:p>
        </p:txBody>
      </p:sp>
      <p:pic>
        <p:nvPicPr>
          <p:cNvPr id="314" name="Google Shape;314;p56"/>
          <p:cNvPicPr preferRelativeResize="0"/>
          <p:nvPr/>
        </p:nvPicPr>
        <p:blipFill>
          <a:blip r:embed="rId3">
            <a:alphaModFix/>
          </a:blip>
          <a:stretch>
            <a:fillRect/>
          </a:stretch>
        </p:blipFill>
        <p:spPr>
          <a:xfrm>
            <a:off x="2686051" y="1976567"/>
            <a:ext cx="6819900" cy="4038600"/>
          </a:xfrm>
          <a:prstGeom prst="rect">
            <a:avLst/>
          </a:prstGeom>
          <a:noFill/>
          <a:ln>
            <a:noFill/>
          </a:ln>
        </p:spPr>
      </p:pic>
      <p:sp>
        <p:nvSpPr>
          <p:cNvPr id="315" name="Google Shape;315;p56"/>
          <p:cNvSpPr txBox="1"/>
          <p:nvPr/>
        </p:nvSpPr>
        <p:spPr>
          <a:xfrm>
            <a:off x="674800" y="2416767"/>
            <a:ext cx="9039200" cy="1054400"/>
          </a:xfrm>
          <a:prstGeom prst="rect">
            <a:avLst/>
          </a:prstGeom>
          <a:noFill/>
          <a:ln>
            <a:noFill/>
          </a:ln>
        </p:spPr>
        <p:txBody>
          <a:bodyPr spcFirstLastPara="1" wrap="square" lIns="121900" tIns="121900" rIns="121900" bIns="121900" anchor="t" anchorCtr="0">
            <a:noAutofit/>
          </a:bodyPr>
          <a:lstStyle/>
          <a:p>
            <a:r>
              <a:rPr lang="en" sz="2400" dirty="0" err="1"/>
              <a:t>kein</a:t>
            </a:r>
            <a:r>
              <a:rPr lang="en" sz="2400" dirty="0"/>
              <a:t> </a:t>
            </a:r>
            <a:r>
              <a:rPr lang="en" sz="2400" dirty="0" err="1"/>
              <a:t>Sauerstoff</a:t>
            </a:r>
            <a:r>
              <a:rPr lang="en" sz="2400" dirty="0"/>
              <a:t> &gt;&gt;</a:t>
            </a:r>
            <a:endParaRPr sz="2400" dirty="0"/>
          </a:p>
        </p:txBody>
      </p:sp>
      <p:sp>
        <p:nvSpPr>
          <p:cNvPr id="316" name="Google Shape;316;p56"/>
          <p:cNvSpPr txBox="1"/>
          <p:nvPr/>
        </p:nvSpPr>
        <p:spPr>
          <a:xfrm>
            <a:off x="674800" y="4347167"/>
            <a:ext cx="9039200" cy="1054400"/>
          </a:xfrm>
          <a:prstGeom prst="rect">
            <a:avLst/>
          </a:prstGeom>
          <a:noFill/>
          <a:ln>
            <a:noFill/>
          </a:ln>
        </p:spPr>
        <p:txBody>
          <a:bodyPr spcFirstLastPara="1" wrap="square" lIns="121900" tIns="121900" rIns="121900" bIns="121900" anchor="t" anchorCtr="0">
            <a:noAutofit/>
          </a:bodyPr>
          <a:lstStyle/>
          <a:p>
            <a:r>
              <a:rPr lang="en" sz="2400"/>
              <a:t>viel Sauerstoff &gt;&gt;</a:t>
            </a:r>
            <a:endParaRPr sz="2400"/>
          </a:p>
        </p:txBody>
      </p:sp>
      <p:sp>
        <p:nvSpPr>
          <p:cNvPr id="2" name="Textfeld 1">
            <a:extLst>
              <a:ext uri="{FF2B5EF4-FFF2-40B4-BE49-F238E27FC236}">
                <a16:creationId xmlns:a16="http://schemas.microsoft.com/office/drawing/2014/main" id="{DED0105D-55E7-6C6B-2379-A847DAE6DFC0}"/>
              </a:ext>
            </a:extLst>
          </p:cNvPr>
          <p:cNvSpPr txBox="1"/>
          <p:nvPr/>
        </p:nvSpPr>
        <p:spPr>
          <a:xfrm>
            <a:off x="9388997" y="2633500"/>
            <a:ext cx="2507866" cy="369332"/>
          </a:xfrm>
          <a:prstGeom prst="rect">
            <a:avLst/>
          </a:prstGeom>
          <a:noFill/>
        </p:spPr>
        <p:txBody>
          <a:bodyPr wrap="none" rtlCol="0">
            <a:spAutoFit/>
          </a:bodyPr>
          <a:lstStyle/>
          <a:p>
            <a:r>
              <a:rPr lang="de-DE" dirty="0"/>
              <a:t>Arterielles Blut bringt Hb</a:t>
            </a:r>
          </a:p>
        </p:txBody>
      </p:sp>
      <p:sp>
        <p:nvSpPr>
          <p:cNvPr id="3" name="Textfeld 2">
            <a:extLst>
              <a:ext uri="{FF2B5EF4-FFF2-40B4-BE49-F238E27FC236}">
                <a16:creationId xmlns:a16="http://schemas.microsoft.com/office/drawing/2014/main" id="{6E538BB4-3C6A-FC42-D23C-ED5AC952E01B}"/>
              </a:ext>
            </a:extLst>
          </p:cNvPr>
          <p:cNvSpPr txBox="1"/>
          <p:nvPr/>
        </p:nvSpPr>
        <p:spPr>
          <a:xfrm>
            <a:off x="9388997" y="4505035"/>
            <a:ext cx="2777171" cy="369332"/>
          </a:xfrm>
          <a:prstGeom prst="rect">
            <a:avLst/>
          </a:prstGeom>
          <a:noFill/>
        </p:spPr>
        <p:txBody>
          <a:bodyPr wrap="none" rtlCol="0">
            <a:spAutoFit/>
          </a:bodyPr>
          <a:lstStyle/>
          <a:p>
            <a:r>
              <a:rPr lang="de-DE" dirty="0"/>
              <a:t>Arterielles Blut bringt HbO2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3"/>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SaO2 zu R</a:t>
            </a:r>
            <a:endParaRPr/>
          </a:p>
        </p:txBody>
      </p:sp>
      <p:pic>
        <p:nvPicPr>
          <p:cNvPr id="363" name="Google Shape;363;p63"/>
          <p:cNvPicPr preferRelativeResize="0"/>
          <p:nvPr/>
        </p:nvPicPr>
        <p:blipFill>
          <a:blip r:embed="rId3">
            <a:alphaModFix/>
          </a:blip>
          <a:stretch>
            <a:fillRect/>
          </a:stretch>
        </p:blipFill>
        <p:spPr>
          <a:xfrm>
            <a:off x="2641360" y="1673036"/>
            <a:ext cx="6261100" cy="4025900"/>
          </a:xfrm>
          <a:prstGeom prst="rect">
            <a:avLst/>
          </a:prstGeom>
          <a:noFill/>
          <a:ln>
            <a:noFill/>
          </a:ln>
        </p:spPr>
      </p:pic>
      <p:sp>
        <p:nvSpPr>
          <p:cNvPr id="2" name="Textfeld 1">
            <a:extLst>
              <a:ext uri="{FF2B5EF4-FFF2-40B4-BE49-F238E27FC236}">
                <a16:creationId xmlns:a16="http://schemas.microsoft.com/office/drawing/2014/main" id="{55AD10FB-2BBC-3F17-0758-66BB90A2E8AA}"/>
              </a:ext>
            </a:extLst>
          </p:cNvPr>
          <p:cNvSpPr txBox="1"/>
          <p:nvPr/>
        </p:nvSpPr>
        <p:spPr>
          <a:xfrm>
            <a:off x="727767" y="5970457"/>
            <a:ext cx="10736465" cy="369332"/>
          </a:xfrm>
          <a:prstGeom prst="rect">
            <a:avLst/>
          </a:prstGeom>
          <a:noFill/>
        </p:spPr>
        <p:txBody>
          <a:bodyPr wrap="none" rtlCol="0">
            <a:spAutoFit/>
          </a:bodyPr>
          <a:lstStyle/>
          <a:p>
            <a:r>
              <a:rPr lang="de-DE" dirty="0"/>
              <a:t>Keine fundamentale Herleitung möglich </a:t>
            </a:r>
            <a:r>
              <a:rPr lang="de-DE" dirty="0">
                <a:sym typeface="Wingdings" pitchFamily="2" charset="2"/>
              </a:rPr>
              <a:t> Es muss eine </a:t>
            </a:r>
            <a:r>
              <a:rPr lang="de-DE" b="1" dirty="0">
                <a:sym typeface="Wingdings" pitchFamily="2" charset="2"/>
              </a:rPr>
              <a:t>Kalibrierung</a:t>
            </a:r>
            <a:r>
              <a:rPr lang="de-DE" dirty="0">
                <a:sym typeface="Wingdings" pitchFamily="2" charset="2"/>
              </a:rPr>
              <a:t> zwischen R und SpO</a:t>
            </a:r>
            <a:r>
              <a:rPr lang="de-DE" baseline="-25000" dirty="0">
                <a:sym typeface="Wingdings" pitchFamily="2" charset="2"/>
              </a:rPr>
              <a:t>2 </a:t>
            </a:r>
            <a:r>
              <a:rPr lang="de-DE" dirty="0">
                <a:sym typeface="Wingdings" pitchFamily="2" charset="2"/>
              </a:rPr>
              <a:t> durchgeführt werden.</a:t>
            </a:r>
            <a:endParaRPr lang="de-DE" baseline="-25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Eindringtiefe R / IR</a:t>
            </a:r>
            <a:endParaRPr/>
          </a:p>
        </p:txBody>
      </p:sp>
      <p:pic>
        <p:nvPicPr>
          <p:cNvPr id="328" name="Google Shape;328;p58"/>
          <p:cNvPicPr preferRelativeResize="0"/>
          <p:nvPr/>
        </p:nvPicPr>
        <p:blipFill>
          <a:blip r:embed="rId3">
            <a:alphaModFix/>
          </a:blip>
          <a:stretch>
            <a:fillRect/>
          </a:stretch>
        </p:blipFill>
        <p:spPr>
          <a:xfrm>
            <a:off x="2604234" y="1615601"/>
            <a:ext cx="6730199" cy="48971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C79ED-BFFE-3247-A949-3DFAA767599D}"/>
              </a:ext>
            </a:extLst>
          </p:cNvPr>
          <p:cNvSpPr>
            <a:spLocks noGrp="1"/>
          </p:cNvSpPr>
          <p:nvPr>
            <p:ph type="title"/>
          </p:nvPr>
        </p:nvSpPr>
        <p:spPr/>
        <p:txBody>
          <a:bodyPr/>
          <a:lstStyle/>
          <a:p>
            <a:r>
              <a:rPr lang="de-DE" dirty="0" err="1"/>
              <a:t>Arduino-Pulsoxymeter</a:t>
            </a:r>
            <a:endParaRPr lang="de-DE" dirty="0"/>
          </a:p>
        </p:txBody>
      </p:sp>
      <p:pic>
        <p:nvPicPr>
          <p:cNvPr id="4" name="Grafik 3">
            <a:extLst>
              <a:ext uri="{FF2B5EF4-FFF2-40B4-BE49-F238E27FC236}">
                <a16:creationId xmlns:a16="http://schemas.microsoft.com/office/drawing/2014/main" id="{A2C6C9A0-816F-B140-ACDE-02600421E076}"/>
              </a:ext>
            </a:extLst>
          </p:cNvPr>
          <p:cNvPicPr>
            <a:picLocks noChangeAspect="1"/>
          </p:cNvPicPr>
          <p:nvPr/>
        </p:nvPicPr>
        <p:blipFill>
          <a:blip r:embed="rId2"/>
          <a:stretch>
            <a:fillRect/>
          </a:stretch>
        </p:blipFill>
        <p:spPr>
          <a:xfrm>
            <a:off x="2947025" y="1803400"/>
            <a:ext cx="7137400" cy="5054600"/>
          </a:xfrm>
          <a:prstGeom prst="rect">
            <a:avLst/>
          </a:prstGeom>
        </p:spPr>
      </p:pic>
    </p:spTree>
    <p:extLst>
      <p:ext uri="{BB962C8B-B14F-4D97-AF65-F5344CB8AC3E}">
        <p14:creationId xmlns:p14="http://schemas.microsoft.com/office/powerpoint/2010/main" val="3696583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FC65C80-5610-334A-8D18-13D7528C2A70}"/>
              </a:ext>
            </a:extLst>
          </p:cNvPr>
          <p:cNvPicPr>
            <a:picLocks noChangeAspect="1"/>
          </p:cNvPicPr>
          <p:nvPr/>
        </p:nvPicPr>
        <p:blipFill>
          <a:blip r:embed="rId2"/>
          <a:stretch>
            <a:fillRect/>
          </a:stretch>
        </p:blipFill>
        <p:spPr>
          <a:xfrm>
            <a:off x="0" y="1522679"/>
            <a:ext cx="12192000" cy="5335321"/>
          </a:xfrm>
          <a:prstGeom prst="rect">
            <a:avLst/>
          </a:prstGeom>
        </p:spPr>
      </p:pic>
      <p:sp>
        <p:nvSpPr>
          <p:cNvPr id="5" name="Titel 1">
            <a:extLst>
              <a:ext uri="{FF2B5EF4-FFF2-40B4-BE49-F238E27FC236}">
                <a16:creationId xmlns:a16="http://schemas.microsoft.com/office/drawing/2014/main" id="{4428CDF9-7081-4949-851E-852E24A91083}"/>
              </a:ext>
            </a:extLst>
          </p:cNvPr>
          <p:cNvSpPr>
            <a:spLocks noGrp="1"/>
          </p:cNvSpPr>
          <p:nvPr>
            <p:ph type="title"/>
          </p:nvPr>
        </p:nvSpPr>
        <p:spPr>
          <a:xfrm>
            <a:off x="838200" y="365125"/>
            <a:ext cx="10515600" cy="1325563"/>
          </a:xfrm>
        </p:spPr>
        <p:txBody>
          <a:bodyPr/>
          <a:lstStyle/>
          <a:p>
            <a:r>
              <a:rPr lang="de-DE" dirty="0" err="1"/>
              <a:t>Plethysmogramme</a:t>
            </a:r>
            <a:r>
              <a:rPr lang="de-DE" dirty="0"/>
              <a:t> (vertauscht)</a:t>
            </a:r>
          </a:p>
        </p:txBody>
      </p:sp>
    </p:spTree>
    <p:extLst>
      <p:ext uri="{BB962C8B-B14F-4D97-AF65-F5344CB8AC3E}">
        <p14:creationId xmlns:p14="http://schemas.microsoft.com/office/powerpoint/2010/main" val="2480879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1CA2871E-0BFE-4D25-6B27-7DEEBA8B5A0E}"/>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a:t>Pulsoxymetrie</a:t>
            </a:r>
            <a:endParaRPr lang="de-DE" dirty="0"/>
          </a:p>
        </p:txBody>
      </p:sp>
      <p:sp>
        <p:nvSpPr>
          <p:cNvPr id="5" name="Untertitel 2">
            <a:extLst>
              <a:ext uri="{FF2B5EF4-FFF2-40B4-BE49-F238E27FC236}">
                <a16:creationId xmlns:a16="http://schemas.microsoft.com/office/drawing/2014/main" id="{9F7933CE-D222-750F-D6FE-9E669DB43748}"/>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hlinkClick r:id="rId2"/>
              </a:rPr>
              <a:t>https://www.analog.com/en/technical-articles/guidelines-to-enhancing-the-heartrate-monitoring-performance-of-biosensing-wearables.html</a:t>
            </a:r>
            <a:endParaRPr lang="de-DE"/>
          </a:p>
          <a:p>
            <a:endParaRPr lang="de-DE" dirty="0"/>
          </a:p>
        </p:txBody>
      </p:sp>
    </p:spTree>
    <p:extLst>
      <p:ext uri="{BB962C8B-B14F-4D97-AF65-F5344CB8AC3E}">
        <p14:creationId xmlns:p14="http://schemas.microsoft.com/office/powerpoint/2010/main" val="1935775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159411-70F3-2E6A-E4B5-3A22C02C1E3F}"/>
              </a:ext>
            </a:extLst>
          </p:cNvPr>
          <p:cNvSpPr>
            <a:spLocks noGrp="1"/>
          </p:cNvSpPr>
          <p:nvPr>
            <p:ph type="title"/>
          </p:nvPr>
        </p:nvSpPr>
        <p:spPr/>
        <p:txBody>
          <a:bodyPr/>
          <a:lstStyle/>
          <a:p>
            <a:r>
              <a:rPr lang="de-DE" dirty="0" err="1"/>
              <a:t>Takuo</a:t>
            </a:r>
            <a:r>
              <a:rPr lang="de-DE" dirty="0"/>
              <a:t> </a:t>
            </a:r>
            <a:r>
              <a:rPr lang="de-DE" dirty="0" err="1"/>
              <a:t>Aoyagi</a:t>
            </a:r>
            <a:r>
              <a:rPr lang="de-DE" dirty="0"/>
              <a:t> (Japan, 1936 – 2020)</a:t>
            </a:r>
          </a:p>
        </p:txBody>
      </p:sp>
      <p:pic>
        <p:nvPicPr>
          <p:cNvPr id="4" name="Grafik 3">
            <a:extLst>
              <a:ext uri="{FF2B5EF4-FFF2-40B4-BE49-F238E27FC236}">
                <a16:creationId xmlns:a16="http://schemas.microsoft.com/office/drawing/2014/main" id="{42797C1E-FF39-1B13-AE9F-FABEC72607CD}"/>
              </a:ext>
            </a:extLst>
          </p:cNvPr>
          <p:cNvPicPr>
            <a:picLocks noChangeAspect="1"/>
          </p:cNvPicPr>
          <p:nvPr/>
        </p:nvPicPr>
        <p:blipFill>
          <a:blip r:embed="rId2"/>
          <a:stretch>
            <a:fillRect/>
          </a:stretch>
        </p:blipFill>
        <p:spPr>
          <a:xfrm>
            <a:off x="659998" y="1796407"/>
            <a:ext cx="2789258" cy="3460214"/>
          </a:xfrm>
          <a:prstGeom prst="rect">
            <a:avLst/>
          </a:prstGeom>
        </p:spPr>
      </p:pic>
      <p:sp>
        <p:nvSpPr>
          <p:cNvPr id="6" name="Textfeld 5">
            <a:extLst>
              <a:ext uri="{FF2B5EF4-FFF2-40B4-BE49-F238E27FC236}">
                <a16:creationId xmlns:a16="http://schemas.microsoft.com/office/drawing/2014/main" id="{364B6379-A016-AC36-B56D-5DCDF9DD2B94}"/>
              </a:ext>
            </a:extLst>
          </p:cNvPr>
          <p:cNvSpPr txBox="1"/>
          <p:nvPr/>
        </p:nvSpPr>
        <p:spPr>
          <a:xfrm>
            <a:off x="4299995" y="2014727"/>
            <a:ext cx="7053805" cy="2585323"/>
          </a:xfrm>
          <a:prstGeom prst="rect">
            <a:avLst/>
          </a:prstGeom>
          <a:noFill/>
        </p:spPr>
        <p:txBody>
          <a:bodyPr wrap="square">
            <a:spAutoFit/>
          </a:bodyPr>
          <a:lstStyle/>
          <a:p>
            <a:pPr algn="just"/>
            <a:r>
              <a:rPr lang="de-DE" dirty="0"/>
              <a:t>Am Beginn seiner Karriere versuchte </a:t>
            </a:r>
            <a:r>
              <a:rPr lang="de-DE" dirty="0" err="1"/>
              <a:t>Aoyagi</a:t>
            </a:r>
            <a:r>
              <a:rPr lang="de-DE" dirty="0"/>
              <a:t> den </a:t>
            </a:r>
            <a:r>
              <a:rPr lang="de-DE" b="1" dirty="0"/>
              <a:t>Blutfluss</a:t>
            </a:r>
            <a:r>
              <a:rPr lang="de-DE" dirty="0"/>
              <a:t> mit Hilfe von injizierten Farbstoffen zu bestimmen. Der Versuch am Ohr zu messen, war zunächst nicht erfolgreich. </a:t>
            </a:r>
            <a:r>
              <a:rPr lang="de-DE" b="1" dirty="0"/>
              <a:t>Der Pulsschlag verursachte zu viel Rauschen</a:t>
            </a:r>
            <a:r>
              <a:rPr lang="de-DE" dirty="0"/>
              <a:t>, aber das Verfahren mit Hilfe von zwei Frequenzen erschien </a:t>
            </a:r>
            <a:r>
              <a:rPr lang="de-DE" dirty="0" err="1"/>
              <a:t>Aoyagi</a:t>
            </a:r>
            <a:r>
              <a:rPr lang="de-DE" dirty="0"/>
              <a:t> sehr interessant. Der Durchbruch kam, als es ihm gelang das Rauschen des Pulsschlags mathematisch zu modellieren. 1974 wurde das Verfahren zum Patent angemeldet, das Patent wurde 1979 erteilt. Ab 1983 wurde die von ihm entwickelten Pulsoximeter kommerziell vertrieben und kamen in Krankenhäusern in den Einsatz.</a:t>
            </a:r>
          </a:p>
        </p:txBody>
      </p:sp>
    </p:spTree>
    <p:extLst>
      <p:ext uri="{BB962C8B-B14F-4D97-AF65-F5344CB8AC3E}">
        <p14:creationId xmlns:p14="http://schemas.microsoft.com/office/powerpoint/2010/main" val="1368125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C010B3-7982-9D4D-B9E6-E9C5770E29FC}"/>
              </a:ext>
            </a:extLst>
          </p:cNvPr>
          <p:cNvSpPr>
            <a:spLocks noGrp="1"/>
          </p:cNvSpPr>
          <p:nvPr>
            <p:ph type="title"/>
          </p:nvPr>
        </p:nvSpPr>
        <p:spPr/>
        <p:txBody>
          <a:bodyPr/>
          <a:lstStyle/>
          <a:p>
            <a:r>
              <a:rPr lang="de-DE" dirty="0"/>
              <a:t>Erweitertes Spektrum</a:t>
            </a:r>
          </a:p>
        </p:txBody>
      </p:sp>
      <p:pic>
        <p:nvPicPr>
          <p:cNvPr id="4" name="Grafik 3">
            <a:extLst>
              <a:ext uri="{FF2B5EF4-FFF2-40B4-BE49-F238E27FC236}">
                <a16:creationId xmlns:a16="http://schemas.microsoft.com/office/drawing/2014/main" id="{03D04303-82D3-C547-AA67-6EFF034877A6}"/>
              </a:ext>
            </a:extLst>
          </p:cNvPr>
          <p:cNvPicPr>
            <a:picLocks noChangeAspect="1"/>
          </p:cNvPicPr>
          <p:nvPr/>
        </p:nvPicPr>
        <p:blipFill>
          <a:blip r:embed="rId2"/>
          <a:stretch>
            <a:fillRect/>
          </a:stretch>
        </p:blipFill>
        <p:spPr>
          <a:xfrm>
            <a:off x="2353456" y="1690688"/>
            <a:ext cx="6778469" cy="4830924"/>
          </a:xfrm>
          <a:prstGeom prst="rect">
            <a:avLst/>
          </a:prstGeom>
        </p:spPr>
      </p:pic>
    </p:spTree>
    <p:extLst>
      <p:ext uri="{BB962C8B-B14F-4D97-AF65-F5344CB8AC3E}">
        <p14:creationId xmlns:p14="http://schemas.microsoft.com/office/powerpoint/2010/main" val="2639459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BFCCE0-CE7B-D540-B627-41FEEBC98F74}"/>
              </a:ext>
            </a:extLst>
          </p:cNvPr>
          <p:cNvSpPr>
            <a:spLocks noGrp="1"/>
          </p:cNvSpPr>
          <p:nvPr>
            <p:ph type="title"/>
          </p:nvPr>
        </p:nvSpPr>
        <p:spPr/>
        <p:txBody>
          <a:bodyPr/>
          <a:lstStyle/>
          <a:p>
            <a:r>
              <a:rPr lang="de-DE" dirty="0"/>
              <a:t>Methämoglobin</a:t>
            </a:r>
          </a:p>
        </p:txBody>
      </p:sp>
      <p:sp>
        <p:nvSpPr>
          <p:cNvPr id="4" name="Inhaltsplatzhalter 3">
            <a:extLst>
              <a:ext uri="{FF2B5EF4-FFF2-40B4-BE49-F238E27FC236}">
                <a16:creationId xmlns:a16="http://schemas.microsoft.com/office/drawing/2014/main" id="{5FE458CE-4ECB-594F-8864-60D36E4B1D88}"/>
              </a:ext>
            </a:extLst>
          </p:cNvPr>
          <p:cNvSpPr>
            <a:spLocks noGrp="1"/>
          </p:cNvSpPr>
          <p:nvPr>
            <p:ph idx="1"/>
          </p:nvPr>
        </p:nvSpPr>
        <p:spPr>
          <a:xfrm>
            <a:off x="838200" y="1990517"/>
            <a:ext cx="11353800" cy="3212161"/>
          </a:xfrm>
          <a:prstGeom prst="rect">
            <a:avLst/>
          </a:prstGeom>
        </p:spPr>
        <p:txBody>
          <a:bodyPr wrap="square">
            <a:spAutoFit/>
          </a:bodyPr>
          <a:lstStyle/>
          <a:p>
            <a:r>
              <a:rPr lang="de-DE" sz="2400" b="1" i="0" dirty="0">
                <a:solidFill>
                  <a:srgbClr val="202122"/>
                </a:solidFill>
                <a:effectLst/>
                <a:latin typeface="Arial" panose="020B0604020202020204" pitchFamily="34" charset="0"/>
              </a:rPr>
              <a:t>Methämoglobin</a:t>
            </a:r>
            <a:r>
              <a:rPr lang="de-DE" sz="2400" b="0" i="0" dirty="0">
                <a:solidFill>
                  <a:srgbClr val="202122"/>
                </a:solidFill>
                <a:effectLst/>
                <a:latin typeface="Arial" panose="020B0604020202020204" pitchFamily="34" charset="0"/>
              </a:rPr>
              <a:t> (Met-Hb, auch </a:t>
            </a:r>
            <a:r>
              <a:rPr lang="de-DE" sz="2400" b="1" i="0" dirty="0" err="1">
                <a:solidFill>
                  <a:srgbClr val="202122"/>
                </a:solidFill>
                <a:effectLst/>
                <a:latin typeface="Arial" panose="020B0604020202020204" pitchFamily="34" charset="0"/>
              </a:rPr>
              <a:t>Hämiglobin</a:t>
            </a:r>
            <a:r>
              <a:rPr lang="de-DE" sz="2400" b="0" i="0" dirty="0">
                <a:solidFill>
                  <a:srgbClr val="202122"/>
                </a:solidFill>
                <a:effectLst/>
                <a:latin typeface="Arial" panose="020B0604020202020204" pitchFamily="34" charset="0"/>
              </a:rPr>
              <a:t> oder </a:t>
            </a:r>
            <a:r>
              <a:rPr lang="de-DE" sz="2400" b="1" i="0" dirty="0" err="1">
                <a:solidFill>
                  <a:srgbClr val="202122"/>
                </a:solidFill>
                <a:effectLst/>
                <a:latin typeface="Arial" panose="020B0604020202020204" pitchFamily="34" charset="0"/>
              </a:rPr>
              <a:t>Ferrihämoglobin</a:t>
            </a:r>
            <a:r>
              <a:rPr lang="de-DE" sz="2400" b="0" i="0" dirty="0">
                <a:solidFill>
                  <a:srgbClr val="202122"/>
                </a:solidFill>
                <a:effectLst/>
                <a:latin typeface="Arial" panose="020B0604020202020204" pitchFamily="34" charset="0"/>
              </a:rPr>
              <a:t>) ist ein Derivat des </a:t>
            </a:r>
            <a:r>
              <a:rPr lang="de-DE" sz="2400" b="0" i="0" u="none" strike="noStrike" dirty="0">
                <a:solidFill>
                  <a:srgbClr val="0645AD"/>
                </a:solidFill>
                <a:effectLst/>
                <a:latin typeface="Arial" panose="020B0604020202020204" pitchFamily="34" charset="0"/>
                <a:hlinkClick r:id="rId2" tooltip="Hämoglobin"/>
              </a:rPr>
              <a:t>Hämoglobins</a:t>
            </a:r>
            <a:r>
              <a:rPr lang="de-DE" sz="2400" b="0" i="0" dirty="0">
                <a:solidFill>
                  <a:srgbClr val="202122"/>
                </a:solidFill>
                <a:effectLst/>
                <a:latin typeface="Arial" panose="020B0604020202020204" pitchFamily="34" charset="0"/>
              </a:rPr>
              <a:t>, des Blutfarbstoffs in den </a:t>
            </a:r>
            <a:r>
              <a:rPr lang="de-DE" sz="2400" b="0" i="0" u="none" strike="noStrike" dirty="0">
                <a:solidFill>
                  <a:srgbClr val="0645AD"/>
                </a:solidFill>
                <a:effectLst/>
                <a:latin typeface="Arial" panose="020B0604020202020204" pitchFamily="34" charset="0"/>
                <a:hlinkClick r:id="rId3" tooltip="Erythrozyt"/>
              </a:rPr>
              <a:t>roten Blutkörperchen</a:t>
            </a:r>
            <a:r>
              <a:rPr lang="de-DE" sz="2400" b="0" i="0" dirty="0">
                <a:solidFill>
                  <a:srgbClr val="202122"/>
                </a:solidFill>
                <a:effectLst/>
                <a:latin typeface="Arial" panose="020B0604020202020204" pitchFamily="34" charset="0"/>
              </a:rPr>
              <a:t> der Wirbeltiere. Es entsteht, wenn das zweiwertige </a:t>
            </a:r>
            <a:r>
              <a:rPr lang="de-DE" sz="2400" b="0" i="0" u="none" strike="noStrike" dirty="0">
                <a:solidFill>
                  <a:srgbClr val="0645AD"/>
                </a:solidFill>
                <a:effectLst/>
                <a:latin typeface="Arial" panose="020B0604020202020204" pitchFamily="34" charset="0"/>
                <a:hlinkClick r:id="rId4" tooltip="Eisen"/>
              </a:rPr>
              <a:t>Eisen</a:t>
            </a:r>
            <a:r>
              <a:rPr lang="de-DE" sz="2400" b="0" i="0" dirty="0">
                <a:solidFill>
                  <a:srgbClr val="202122"/>
                </a:solidFill>
                <a:effectLst/>
                <a:latin typeface="Arial" panose="020B0604020202020204" pitchFamily="34" charset="0"/>
              </a:rPr>
              <a:t> im Hämoglobin (Hb) zu dreiwertigem </a:t>
            </a:r>
            <a:r>
              <a:rPr lang="de-DE" sz="2400" b="0" i="0" u="none" strike="noStrike" dirty="0">
                <a:solidFill>
                  <a:srgbClr val="0645AD"/>
                </a:solidFill>
                <a:effectLst/>
                <a:latin typeface="Arial" panose="020B0604020202020204" pitchFamily="34" charset="0"/>
                <a:hlinkClick r:id="rId5" tooltip="Oxidation"/>
              </a:rPr>
              <a:t>oxidiert</a:t>
            </a:r>
            <a:r>
              <a:rPr lang="de-DE" sz="2400" b="0" i="0" dirty="0">
                <a:solidFill>
                  <a:srgbClr val="202122"/>
                </a:solidFill>
                <a:effectLst/>
                <a:latin typeface="Arial" panose="020B0604020202020204" pitchFamily="34" charset="0"/>
              </a:rPr>
              <a:t> wird (Fe</a:t>
            </a:r>
            <a:r>
              <a:rPr lang="de-DE" sz="2400" b="0" i="0" baseline="30000" dirty="0">
                <a:solidFill>
                  <a:srgbClr val="202122"/>
                </a:solidFill>
                <a:effectLst/>
                <a:latin typeface="Arial" panose="020B0604020202020204" pitchFamily="34" charset="0"/>
              </a:rPr>
              <a:t>2+</a:t>
            </a:r>
            <a:r>
              <a:rPr lang="de-DE" sz="2400" b="0" i="0" dirty="0">
                <a:solidFill>
                  <a:srgbClr val="202122"/>
                </a:solidFill>
                <a:effectLst/>
                <a:latin typeface="Arial" panose="020B0604020202020204" pitchFamily="34" charset="0"/>
              </a:rPr>
              <a:t> → Fe</a:t>
            </a:r>
            <a:r>
              <a:rPr lang="de-DE" sz="2400" b="0" i="0" baseline="30000" dirty="0">
                <a:solidFill>
                  <a:srgbClr val="202122"/>
                </a:solidFill>
                <a:effectLst/>
                <a:latin typeface="Arial" panose="020B0604020202020204" pitchFamily="34" charset="0"/>
              </a:rPr>
              <a:t>3+</a:t>
            </a:r>
            <a:r>
              <a:rPr lang="de-DE" sz="2400" b="0" i="0" dirty="0">
                <a:solidFill>
                  <a:srgbClr val="202122"/>
                </a:solidFill>
                <a:effectLst/>
                <a:latin typeface="Arial" panose="020B0604020202020204" pitchFamily="34" charset="0"/>
              </a:rPr>
              <a:t>). Dies geschieht in den </a:t>
            </a:r>
            <a:r>
              <a:rPr lang="de-DE" sz="2400" b="0" i="0" u="none" strike="noStrike" dirty="0">
                <a:solidFill>
                  <a:srgbClr val="0645AD"/>
                </a:solidFill>
                <a:effectLst/>
                <a:latin typeface="Arial" panose="020B0604020202020204" pitchFamily="34" charset="0"/>
                <a:hlinkClick r:id="rId3" tooltip="Erythrozyt"/>
              </a:rPr>
              <a:t>Erythrozyten</a:t>
            </a:r>
            <a:r>
              <a:rPr lang="de-DE" sz="2400" b="0" i="0" dirty="0">
                <a:solidFill>
                  <a:srgbClr val="202122"/>
                </a:solidFill>
                <a:effectLst/>
                <a:latin typeface="Arial" panose="020B0604020202020204" pitchFamily="34" charset="0"/>
              </a:rPr>
              <a:t> unter physiologischen Bedingungen durch Anlagerung von Sauerstoff im Sinne einer </a:t>
            </a:r>
            <a:r>
              <a:rPr lang="de-DE" sz="2400" b="0" i="0" u="none" strike="noStrike" dirty="0">
                <a:solidFill>
                  <a:srgbClr val="0645AD"/>
                </a:solidFill>
                <a:effectLst/>
                <a:latin typeface="Arial" panose="020B0604020202020204" pitchFamily="34" charset="0"/>
                <a:hlinkClick r:id="rId6" tooltip="Autooxidation"/>
              </a:rPr>
              <a:t>Autooxidation</a:t>
            </a:r>
            <a:r>
              <a:rPr lang="de-DE" sz="2400" b="0" i="0" dirty="0">
                <a:solidFill>
                  <a:srgbClr val="202122"/>
                </a:solidFill>
                <a:effectLst/>
                <a:latin typeface="Arial" panose="020B0604020202020204" pitchFamily="34" charset="0"/>
              </a:rPr>
              <a:t>.</a:t>
            </a:r>
            <a:r>
              <a:rPr lang="de-DE" sz="2400" b="0" i="0" u="none" strike="noStrike" baseline="30000" dirty="0">
                <a:solidFill>
                  <a:srgbClr val="0645AD"/>
                </a:solidFill>
                <a:effectLst/>
                <a:latin typeface="Arial" panose="020B0604020202020204" pitchFamily="34" charset="0"/>
                <a:hlinkClick r:id="rId7"/>
              </a:rPr>
              <a:t>[1]</a:t>
            </a:r>
            <a:r>
              <a:rPr lang="de-DE" sz="2400" b="0" i="0" u="none" strike="noStrike" baseline="30000" dirty="0">
                <a:solidFill>
                  <a:srgbClr val="0645AD"/>
                </a:solidFill>
                <a:effectLst/>
                <a:latin typeface="Arial" panose="020B0604020202020204" pitchFamily="34" charset="0"/>
                <a:hlinkClick r:id="rId8"/>
              </a:rPr>
              <a:t>[2]</a:t>
            </a:r>
            <a:endParaRPr lang="de-DE" sz="2400" b="0" i="0" dirty="0">
              <a:solidFill>
                <a:srgbClr val="202122"/>
              </a:solidFill>
              <a:effectLst/>
              <a:latin typeface="Arial" panose="020B0604020202020204" pitchFamily="34" charset="0"/>
            </a:endParaRPr>
          </a:p>
          <a:p>
            <a:r>
              <a:rPr lang="de-DE" sz="2400" b="0" i="0" dirty="0">
                <a:solidFill>
                  <a:srgbClr val="202122"/>
                </a:solidFill>
                <a:effectLst/>
                <a:latin typeface="Arial" panose="020B0604020202020204" pitchFamily="34" charset="0"/>
              </a:rPr>
              <a:t>Methämoglobin hat statt Sauerstoff nun den Liganden Wasser. Jedoch sorgt es dafür, dass Hämoglobin in seiner Umgebung Sauerstoff zwar noch aufnehmen, aber nicht mehr abgeben kann.</a:t>
            </a:r>
          </a:p>
        </p:txBody>
      </p:sp>
    </p:spTree>
    <p:extLst>
      <p:ext uri="{BB962C8B-B14F-4D97-AF65-F5344CB8AC3E}">
        <p14:creationId xmlns:p14="http://schemas.microsoft.com/office/powerpoint/2010/main" val="942067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7"/>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Streuung-Transmission</a:t>
            </a:r>
            <a:endParaRPr/>
          </a:p>
        </p:txBody>
      </p:sp>
      <p:pic>
        <p:nvPicPr>
          <p:cNvPr id="258" name="Google Shape;258;p47"/>
          <p:cNvPicPr preferRelativeResize="0"/>
          <p:nvPr/>
        </p:nvPicPr>
        <p:blipFill>
          <a:blip r:embed="rId3">
            <a:alphaModFix/>
          </a:blip>
          <a:stretch>
            <a:fillRect/>
          </a:stretch>
        </p:blipFill>
        <p:spPr>
          <a:xfrm>
            <a:off x="682700" y="1839001"/>
            <a:ext cx="3589032" cy="3733568"/>
          </a:xfrm>
          <a:prstGeom prst="rect">
            <a:avLst/>
          </a:prstGeom>
          <a:noFill/>
          <a:ln>
            <a:noFill/>
          </a:ln>
        </p:spPr>
      </p:pic>
      <p:pic>
        <p:nvPicPr>
          <p:cNvPr id="259" name="Google Shape;259;p47"/>
          <p:cNvPicPr preferRelativeResize="0"/>
          <p:nvPr/>
        </p:nvPicPr>
        <p:blipFill>
          <a:blip r:embed="rId4">
            <a:alphaModFix/>
          </a:blip>
          <a:stretch>
            <a:fillRect/>
          </a:stretch>
        </p:blipFill>
        <p:spPr>
          <a:xfrm>
            <a:off x="4750967" y="1838999"/>
            <a:ext cx="5308664" cy="37335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6155D-9AA5-484A-AA84-B1F6B523EE14}"/>
              </a:ext>
            </a:extLst>
          </p:cNvPr>
          <p:cNvSpPr>
            <a:spLocks noGrp="1"/>
          </p:cNvSpPr>
          <p:nvPr>
            <p:ph type="title"/>
          </p:nvPr>
        </p:nvSpPr>
        <p:spPr/>
        <p:txBody>
          <a:bodyPr/>
          <a:lstStyle/>
          <a:p>
            <a:r>
              <a:rPr lang="de-DE" dirty="0" err="1"/>
              <a:t>Plethysmographie</a:t>
            </a:r>
            <a:endParaRPr lang="de-DE"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1EC49DAF-F907-2042-AF38-86BF6EEB6ED4}"/>
                  </a:ext>
                </a:extLst>
              </p:cNvPr>
              <p:cNvSpPr>
                <a:spLocks noGrp="1"/>
              </p:cNvSpPr>
              <p:nvPr>
                <p:ph idx="1"/>
              </p:nvPr>
            </p:nvSpPr>
            <p:spPr/>
            <p:txBody>
              <a:bodyPr/>
              <a:lstStyle/>
              <a:p>
                <a:r>
                  <a:rPr lang="de-DE" dirty="0"/>
                  <a:t>Messung der Volumenänderung</a:t>
                </a:r>
              </a:p>
              <a:p>
                <a:r>
                  <a:rPr lang="de-DE" dirty="0"/>
                  <a:t>Finger-</a:t>
                </a:r>
                <a:r>
                  <a:rPr lang="de-DE" dirty="0" err="1"/>
                  <a:t>Plethysmographie</a:t>
                </a:r>
                <a:r>
                  <a:rPr lang="de-DE" dirty="0"/>
                  <a:t> &gt;&gt; Volumenänderung beim Puls am Finger</a:t>
                </a:r>
              </a:p>
              <a:p>
                <a:r>
                  <a:rPr lang="de-DE" dirty="0" err="1"/>
                  <a:t>Photoplethysmographie</a:t>
                </a:r>
                <a:r>
                  <a:rPr lang="de-DE" dirty="0"/>
                  <a:t> &gt;&gt; optische Messung der Volumenänderung</a:t>
                </a:r>
              </a:p>
              <a:p>
                <a:pPr lvl="1"/>
                <a:r>
                  <a:rPr lang="de-DE" dirty="0"/>
                  <a:t>Erhöhung der Absorption durch zusätzliches Volumen</a:t>
                </a:r>
              </a:p>
              <a:p>
                <a:pPr lvl="1"/>
                <a:r>
                  <a:rPr lang="de-DE" dirty="0" err="1"/>
                  <a:t>zusäzliches</a:t>
                </a:r>
                <a:r>
                  <a:rPr lang="de-DE" dirty="0"/>
                  <a:t> Volumen entspricht dem </a:t>
                </a:r>
                <a:r>
                  <a:rPr lang="de-DE" u="sng" dirty="0"/>
                  <a:t>arteriellen Blut</a:t>
                </a:r>
              </a:p>
              <a:p>
                <a:r>
                  <a:rPr lang="de-DE" dirty="0"/>
                  <a:t>Arterielles Blut besteht nur aus Hb und HbO</a:t>
                </a:r>
                <a:r>
                  <a:rPr lang="de-DE" baseline="-25000" dirty="0"/>
                  <a:t>2</a:t>
                </a:r>
              </a:p>
              <a:p>
                <a:r>
                  <a:rPr lang="de-DE" dirty="0"/>
                  <a:t>Sauerstoffsättigung SpO</a:t>
                </a:r>
                <a:r>
                  <a:rPr lang="de-DE" baseline="-25000" dirty="0"/>
                  <a:t>2</a:t>
                </a:r>
                <a:r>
                  <a:rPr lang="de-DE" dirty="0"/>
                  <a:t> =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panose="02040503050406030204" pitchFamily="18" charset="0"/>
                          </a:rPr>
                          <m:t>𝐻𝑏</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num>
                      <m:den>
                        <m:r>
                          <a:rPr lang="de-DE" b="0" i="1" smtClean="0">
                            <a:latin typeface="Cambria Math" panose="02040503050406030204" pitchFamily="18" charset="0"/>
                          </a:rPr>
                          <m:t>𝐻𝑏</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r>
                          <a:rPr lang="de-DE" b="0" i="1" smtClean="0">
                            <a:latin typeface="Cambria Math" panose="02040503050406030204" pitchFamily="18" charset="0"/>
                          </a:rPr>
                          <m:t>+</m:t>
                        </m:r>
                        <m:r>
                          <a:rPr lang="de-DE" b="0" i="1" smtClean="0">
                            <a:latin typeface="Cambria Math" panose="02040503050406030204" pitchFamily="18" charset="0"/>
                          </a:rPr>
                          <m:t>𝐻𝑏</m:t>
                        </m:r>
                      </m:den>
                    </m:f>
                  </m:oMath>
                </a14:m>
                <a:endParaRPr lang="de-DE" baseline="-25000" dirty="0"/>
              </a:p>
            </p:txBody>
          </p:sp>
        </mc:Choice>
        <mc:Fallback xmlns="">
          <p:sp>
            <p:nvSpPr>
              <p:cNvPr id="3" name="Inhaltsplatzhalter 2">
                <a:extLst>
                  <a:ext uri="{FF2B5EF4-FFF2-40B4-BE49-F238E27FC236}">
                    <a16:creationId xmlns:a16="http://schemas.microsoft.com/office/drawing/2014/main" id="{1EC49DAF-F907-2042-AF38-86BF6EEB6ED4}"/>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de-DE">
                    <a:noFill/>
                  </a:rPr>
                  <a:t> </a:t>
                </a:r>
              </a:p>
            </p:txBody>
          </p:sp>
        </mc:Fallback>
      </mc:AlternateContent>
      <p:pic>
        <p:nvPicPr>
          <p:cNvPr id="4" name="Grafik 3">
            <a:extLst>
              <a:ext uri="{FF2B5EF4-FFF2-40B4-BE49-F238E27FC236}">
                <a16:creationId xmlns:a16="http://schemas.microsoft.com/office/drawing/2014/main" id="{5EF1675B-F97F-204D-BB5A-9C915B21B7AD}"/>
              </a:ext>
            </a:extLst>
          </p:cNvPr>
          <p:cNvPicPr>
            <a:picLocks noChangeAspect="1"/>
          </p:cNvPicPr>
          <p:nvPr/>
        </p:nvPicPr>
        <p:blipFill rotWithShape="1">
          <a:blip r:embed="rId3"/>
          <a:srcRect r="29932"/>
          <a:stretch/>
        </p:blipFill>
        <p:spPr>
          <a:xfrm>
            <a:off x="7570956" y="4557426"/>
            <a:ext cx="4316244" cy="1949346"/>
          </a:xfrm>
          <a:prstGeom prst="rect">
            <a:avLst/>
          </a:prstGeom>
        </p:spPr>
      </p:pic>
    </p:spTree>
    <p:extLst>
      <p:ext uri="{BB962C8B-B14F-4D97-AF65-F5344CB8AC3E}">
        <p14:creationId xmlns:p14="http://schemas.microsoft.com/office/powerpoint/2010/main" val="327589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77" name="Google Shape;277;p50"/>
          <p:cNvPicPr preferRelativeResize="0"/>
          <p:nvPr/>
        </p:nvPicPr>
        <p:blipFill>
          <a:blip r:embed="rId3">
            <a:alphaModFix/>
          </a:blip>
          <a:stretch>
            <a:fillRect/>
          </a:stretch>
        </p:blipFill>
        <p:spPr>
          <a:xfrm>
            <a:off x="2762167" y="1657601"/>
            <a:ext cx="6427435" cy="49081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Hämoglobin</a:t>
            </a:r>
            <a:endParaRPr/>
          </a:p>
        </p:txBody>
      </p:sp>
      <p:pic>
        <p:nvPicPr>
          <p:cNvPr id="239" name="Google Shape;239;p44"/>
          <p:cNvPicPr preferRelativeResize="0"/>
          <p:nvPr/>
        </p:nvPicPr>
        <p:blipFill>
          <a:blip r:embed="rId3">
            <a:alphaModFix/>
          </a:blip>
          <a:stretch>
            <a:fillRect/>
          </a:stretch>
        </p:blipFill>
        <p:spPr>
          <a:xfrm>
            <a:off x="3667325" y="1662700"/>
            <a:ext cx="4413800" cy="48743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5"/>
          <p:cNvSpPr/>
          <p:nvPr/>
        </p:nvSpPr>
        <p:spPr>
          <a:xfrm>
            <a:off x="360000" y="6230400"/>
            <a:ext cx="11472000" cy="62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5" name="Google Shape;245;p45"/>
          <p:cNvSpPr/>
          <p:nvPr/>
        </p:nvSpPr>
        <p:spPr>
          <a:xfrm>
            <a:off x="313867" y="1224067"/>
            <a:ext cx="11472000" cy="62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46" name="Google Shape;246;p45" descr="Absorptionsspektrum.jpg"/>
          <p:cNvPicPr preferRelativeResize="0"/>
          <p:nvPr/>
        </p:nvPicPr>
        <p:blipFill>
          <a:blip r:embed="rId3">
            <a:alphaModFix/>
          </a:blip>
          <a:stretch>
            <a:fillRect/>
          </a:stretch>
        </p:blipFill>
        <p:spPr>
          <a:xfrm>
            <a:off x="1519232" y="0"/>
            <a:ext cx="9153536"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65" name="Google Shape;265;p48"/>
          <p:cNvPicPr preferRelativeResize="0"/>
          <p:nvPr/>
        </p:nvPicPr>
        <p:blipFill>
          <a:blip r:embed="rId3">
            <a:alphaModFix/>
          </a:blip>
          <a:stretch>
            <a:fillRect/>
          </a:stretch>
        </p:blipFill>
        <p:spPr>
          <a:xfrm>
            <a:off x="2834974" y="1818174"/>
            <a:ext cx="6522051" cy="4858875"/>
          </a:xfrm>
          <a:prstGeom prst="rect">
            <a:avLst/>
          </a:prstGeom>
          <a:noFill/>
          <a:ln>
            <a:noFill/>
          </a:ln>
        </p:spPr>
      </p:pic>
    </p:spTree>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777</Words>
  <Application>Microsoft Office PowerPoint</Application>
  <PresentationFormat>Breitbild</PresentationFormat>
  <Paragraphs>103</Paragraphs>
  <Slides>31</Slides>
  <Notes>14</Notes>
  <HiddenSlides>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31</vt:i4>
      </vt:variant>
    </vt:vector>
  </HeadingPairs>
  <TitlesOfParts>
    <vt:vector size="37" baseType="lpstr">
      <vt:lpstr>Arial</vt:lpstr>
      <vt:lpstr>Calibri</vt:lpstr>
      <vt:lpstr>Calibri Light</vt:lpstr>
      <vt:lpstr>Cambria Math</vt:lpstr>
      <vt:lpstr>Wingdings</vt:lpstr>
      <vt:lpstr>Office</vt:lpstr>
      <vt:lpstr>Pulsoxymetrie</vt:lpstr>
      <vt:lpstr>Stofftransport im Blut</vt:lpstr>
      <vt:lpstr>Takuo Aoyagi (Japan, 1936 – 2020)</vt:lpstr>
      <vt:lpstr>Streuung-Transmission</vt:lpstr>
      <vt:lpstr>Plethysmographie</vt:lpstr>
      <vt:lpstr>Pulsoxymetrie</vt:lpstr>
      <vt:lpstr>Hämoglobin</vt:lpstr>
      <vt:lpstr>PowerPoint-Präsentation</vt:lpstr>
      <vt:lpstr>Pulsoxymetrie</vt:lpstr>
      <vt:lpstr>Pulsoxymetrie</vt:lpstr>
      <vt:lpstr>PowerPoint-Präsentation</vt:lpstr>
      <vt:lpstr>Erläuterung</vt:lpstr>
      <vt:lpstr>PowerPoint-Präsentation</vt:lpstr>
      <vt:lpstr>Datenverlauf</vt:lpstr>
      <vt:lpstr>Datenverlauf (IR-Kanal)</vt:lpstr>
      <vt:lpstr>Verlauf Rot und IR</vt:lpstr>
      <vt:lpstr>PowerPoint-Präsentation</vt:lpstr>
      <vt:lpstr>PowerPoint-Präsentation</vt:lpstr>
      <vt:lpstr>Pulsoxymetrie</vt:lpstr>
      <vt:lpstr>Pulsoxymetrie</vt:lpstr>
      <vt:lpstr>Pulsoxymetrie</vt:lpstr>
      <vt:lpstr>Pulsoxymetrie</vt:lpstr>
      <vt:lpstr>Atmungseffekte</vt:lpstr>
      <vt:lpstr>rot (R) vs infrarot (IR)</vt:lpstr>
      <vt:lpstr>SaO2 zu R</vt:lpstr>
      <vt:lpstr>Eindringtiefe R / IR</vt:lpstr>
      <vt:lpstr>Arduino-Pulsoxymeter</vt:lpstr>
      <vt:lpstr>Plethysmogramme (vertauscht)</vt:lpstr>
      <vt:lpstr>PowerPoint-Präsentation</vt:lpstr>
      <vt:lpstr>Erweitertes Spektrum</vt:lpstr>
      <vt:lpstr>Methämoglobin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Jens Bongartz</dc:creator>
  <cp:lastModifiedBy>Jens Bongartz</cp:lastModifiedBy>
  <cp:revision>17</cp:revision>
  <dcterms:created xsi:type="dcterms:W3CDTF">2022-12-04T22:37:51Z</dcterms:created>
  <dcterms:modified xsi:type="dcterms:W3CDTF">2023-12-08T12:10:29Z</dcterms:modified>
</cp:coreProperties>
</file>